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308" r:id="rId2"/>
    <p:sldId id="313" r:id="rId3"/>
    <p:sldId id="312" r:id="rId4"/>
    <p:sldId id="328" r:id="rId5"/>
    <p:sldId id="329" r:id="rId6"/>
    <p:sldId id="330" r:id="rId7"/>
    <p:sldId id="342" r:id="rId8"/>
    <p:sldId id="331" r:id="rId9"/>
    <p:sldId id="332" r:id="rId10"/>
    <p:sldId id="345" r:id="rId11"/>
    <p:sldId id="333" r:id="rId12"/>
    <p:sldId id="349" r:id="rId13"/>
    <p:sldId id="344" r:id="rId14"/>
    <p:sldId id="346" r:id="rId15"/>
    <p:sldId id="347" r:id="rId16"/>
    <p:sldId id="348" r:id="rId17"/>
    <p:sldId id="350" r:id="rId18"/>
    <p:sldId id="323" r:id="rId19"/>
    <p:sldId id="324" r:id="rId20"/>
    <p:sldId id="293" r:id="rId21"/>
    <p:sldId id="294"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4602"/>
    <a:srgbClr val="0A2810"/>
    <a:srgbClr val="24903B"/>
    <a:srgbClr val="185E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13" autoAdjust="0"/>
    <p:restoredTop sz="81538" autoAdjust="0"/>
  </p:normalViewPr>
  <p:slideViewPr>
    <p:cSldViewPr snapToGrid="0">
      <p:cViewPr varScale="1">
        <p:scale>
          <a:sx n="78" d="100"/>
          <a:sy n="78" d="100"/>
        </p:scale>
        <p:origin x="496" y="48"/>
      </p:cViewPr>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gif>
</file>

<file path=ppt/media/image29.png>
</file>

<file path=ppt/media/image3.png>
</file>

<file path=ppt/media/image30.jpeg>
</file>

<file path=ppt/media/image31.jpeg>
</file>

<file path=ppt/media/image32.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4CCD4F-4E77-4A48-95B6-B0AF22E6A696}" type="datetimeFigureOut">
              <a:rPr lang="zh-CN" altLang="en-US" smtClean="0"/>
              <a:t>2024/4/12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F38B89-19EA-45EA-B36D-62AAAE244C2E}" type="slidenum">
              <a:rPr lang="zh-CN" altLang="en-US" smtClean="0"/>
              <a:t>‹#›</a:t>
            </a:fld>
            <a:endParaRPr lang="zh-CN" altLang="en-US"/>
          </a:p>
        </p:txBody>
      </p:sp>
    </p:spTree>
    <p:extLst>
      <p:ext uri="{BB962C8B-B14F-4D97-AF65-F5344CB8AC3E}">
        <p14:creationId xmlns:p14="http://schemas.microsoft.com/office/powerpoint/2010/main" val="4159378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broadinstitute.org/node/768556"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nature.com/articles/s41586-024-07095-8#ref-CR2"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111111"/>
                </a:solidFill>
                <a:effectLst/>
                <a:highlight>
                  <a:srgbClr val="FFFFFF"/>
                </a:highlight>
                <a:latin typeface="Noto Serif" panose="02020600060500020200" pitchFamily="18" charset="0"/>
              </a:rPr>
              <a:t>哈佛大学 </a:t>
            </a:r>
            <a:r>
              <a:rPr lang="zh-CN" altLang="en-US" b="0" i="0" u="none" strike="noStrike" dirty="0">
                <a:solidFill>
                  <a:srgbClr val="006DB6"/>
                </a:solidFill>
                <a:effectLst/>
                <a:highlight>
                  <a:srgbClr val="FFFFFF"/>
                </a:highlight>
                <a:latin typeface="Noto Serif" panose="02020600060500020200" pitchFamily="18" charset="0"/>
                <a:hlinkClick r:id="rId3"/>
              </a:rPr>
              <a:t>基因调控观察站</a:t>
            </a:r>
            <a:r>
              <a:rPr lang="zh-CN" altLang="en-US" b="0" i="0" dirty="0">
                <a:solidFill>
                  <a:srgbClr val="111111"/>
                </a:solidFill>
                <a:effectLst/>
                <a:highlight>
                  <a:srgbClr val="FFFFFF"/>
                </a:highlight>
                <a:latin typeface="Noto Serif" panose="02020600060500020200" pitchFamily="18" charset="0"/>
              </a:rPr>
              <a:t>（</a:t>
            </a:r>
            <a:r>
              <a:rPr lang="en-US" altLang="zh-CN" b="0" i="0" dirty="0">
                <a:solidFill>
                  <a:srgbClr val="111111"/>
                </a:solidFill>
                <a:effectLst/>
                <a:highlight>
                  <a:srgbClr val="FFFFFF"/>
                </a:highlight>
                <a:latin typeface="Noto Serif" panose="02020600060500020200" pitchFamily="18" charset="0"/>
              </a:rPr>
              <a:t>GRO</a:t>
            </a:r>
            <a:r>
              <a:rPr lang="zh-CN" altLang="en-US" b="0" i="0" dirty="0">
                <a:solidFill>
                  <a:srgbClr val="111111"/>
                </a:solidFill>
                <a:effectLst/>
                <a:highlight>
                  <a:srgbClr val="FFFFFF"/>
                </a:highlight>
                <a:latin typeface="Noto Serif" panose="02020600060500020200" pitchFamily="18" charset="0"/>
              </a:rPr>
              <a:t>）的研究员</a:t>
            </a:r>
            <a:endParaRPr lang="en-US" altLang="zh-CN" b="0" i="0" dirty="0">
              <a:solidFill>
                <a:srgbClr val="111111"/>
              </a:solidFill>
              <a:effectLst/>
              <a:highlight>
                <a:srgbClr val="FFFFFF"/>
              </a:highlight>
              <a:latin typeface="Noto Serif" panose="02020600060500020200"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111111"/>
                </a:solidFill>
                <a:effectLst/>
                <a:highlight>
                  <a:srgbClr val="FFFFFF"/>
                </a:highlight>
                <a:latin typeface="Noto Serif" panose="02020600060500020200" pitchFamily="18" charset="0"/>
              </a:rPr>
              <a:t>基因组学和计算生物学</a:t>
            </a:r>
            <a:endParaRPr lang="zh-CN" altLang="en-US" dirty="0"/>
          </a:p>
          <a:p>
            <a:endParaRPr lang="en-US" altLang="zh-CN" b="0" i="0" dirty="0">
              <a:solidFill>
                <a:srgbClr val="111111"/>
              </a:solidFill>
              <a:effectLst/>
              <a:highlight>
                <a:srgbClr val="FFFFFF"/>
              </a:highlight>
              <a:latin typeface="Noto Serif" panose="02020600060500020200" pitchFamily="18" charset="0"/>
            </a:endParaRPr>
          </a:p>
          <a:p>
            <a:r>
              <a:rPr lang="en-US" altLang="zh-CN" b="0" i="0" dirty="0">
                <a:solidFill>
                  <a:srgbClr val="000000"/>
                </a:solidFill>
                <a:effectLst/>
                <a:latin typeface="Microsoft Yahei" panose="020B0503020204020204" pitchFamily="34" charset="-122"/>
                <a:ea typeface="Microsoft Yahei" panose="020B0503020204020204" pitchFamily="34" charset="-122"/>
              </a:rPr>
              <a:t>19</a:t>
            </a:r>
            <a:r>
              <a:rPr lang="zh-CN" altLang="en-US" b="0" i="0" dirty="0">
                <a:solidFill>
                  <a:srgbClr val="000000"/>
                </a:solidFill>
                <a:effectLst/>
                <a:latin typeface="Microsoft Yahei" panose="020B0503020204020204" pitchFamily="34" charset="-122"/>
                <a:ea typeface="Microsoft Yahei" panose="020B0503020204020204" pitchFamily="34" charset="-122"/>
              </a:rPr>
              <a:t>年，美国纽约大学医学院</a:t>
            </a:r>
            <a:endParaRPr lang="en-US" altLang="zh-CN" b="0" i="0" dirty="0">
              <a:solidFill>
                <a:srgbClr val="000000"/>
              </a:solidFill>
              <a:effectLst/>
              <a:latin typeface="Microsoft Yahei" panose="020B0503020204020204" pitchFamily="34" charset="-122"/>
              <a:ea typeface="Microsoft Yahei" panose="020B0503020204020204" pitchFamily="34" charset="-122"/>
            </a:endParaRPr>
          </a:p>
          <a:p>
            <a:r>
              <a:rPr lang="zh-CN" altLang="en-US" b="0" i="0" dirty="0">
                <a:solidFill>
                  <a:srgbClr val="000000"/>
                </a:solidFill>
                <a:effectLst/>
                <a:latin typeface="Microsoft Yahei" panose="020B0503020204020204" pitchFamily="34" charset="-122"/>
                <a:ea typeface="Microsoft Yahei" panose="020B0503020204020204" pitchFamily="34" charset="-122"/>
              </a:rPr>
              <a:t>一次外出期间，在出租车上给后上车的乘客让座时，夏波不慎挫伤了尾骨软组织</a:t>
            </a:r>
            <a:endParaRPr lang="en-US" altLang="zh-CN" b="0" i="0" dirty="0">
              <a:solidFill>
                <a:srgbClr val="111111"/>
              </a:solidFill>
              <a:effectLst/>
              <a:highlight>
                <a:srgbClr val="FFFFFF"/>
              </a:highlight>
              <a:latin typeface="Noto Serif" panose="02020600060500020200" pitchFamily="18" charset="0"/>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1</a:t>
            </a:fld>
            <a:endParaRPr lang="zh-CN" altLang="en-US"/>
          </a:p>
        </p:txBody>
      </p:sp>
    </p:spTree>
    <p:extLst>
      <p:ext uri="{BB962C8B-B14F-4D97-AF65-F5344CB8AC3E}">
        <p14:creationId xmlns:p14="http://schemas.microsoft.com/office/powerpoint/2010/main" val="123235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222222"/>
                </a:solidFill>
                <a:effectLst/>
                <a:highlight>
                  <a:srgbClr val="FFFFFF"/>
                </a:highlight>
                <a:latin typeface="Harding"/>
              </a:rPr>
              <a:t>使用 </a:t>
            </a:r>
            <a:r>
              <a:rPr lang="en-US" altLang="zh-CN" b="0" i="0" dirty="0">
                <a:solidFill>
                  <a:srgbClr val="222222"/>
                </a:solidFill>
                <a:effectLst/>
                <a:highlight>
                  <a:srgbClr val="FFFFFF"/>
                </a:highlight>
                <a:latin typeface="Harding"/>
              </a:rPr>
              <a:t>CRISPR-Cas9 </a:t>
            </a:r>
            <a:r>
              <a:rPr lang="zh-CN" altLang="en-US" b="0" i="0" dirty="0">
                <a:solidFill>
                  <a:srgbClr val="222222"/>
                </a:solidFill>
                <a:effectLst/>
                <a:highlight>
                  <a:srgbClr val="FFFFFF"/>
                </a:highlight>
                <a:latin typeface="Harding"/>
              </a:rPr>
              <a:t>工具生成单独删除类人猿特异性 </a:t>
            </a:r>
            <a:r>
              <a:rPr lang="en-US" altLang="zh-CN" b="0" i="0" dirty="0" err="1">
                <a:solidFill>
                  <a:srgbClr val="222222"/>
                </a:solidFill>
                <a:effectLst/>
                <a:highlight>
                  <a:srgbClr val="FFFFFF"/>
                </a:highlight>
                <a:latin typeface="Harding"/>
              </a:rPr>
              <a:t>AluY</a:t>
            </a:r>
            <a:r>
              <a:rPr lang="en-US" altLang="zh-CN" b="0" i="0" dirty="0">
                <a:solidFill>
                  <a:srgbClr val="222222"/>
                </a:solidFill>
                <a:effectLst/>
                <a:highlight>
                  <a:srgbClr val="FFFFFF"/>
                </a:highlight>
                <a:latin typeface="Harding"/>
              </a:rPr>
              <a:t> </a:t>
            </a:r>
            <a:r>
              <a:rPr lang="zh-CN" altLang="en-US" b="0" i="0" dirty="0">
                <a:solidFill>
                  <a:srgbClr val="222222"/>
                </a:solidFill>
                <a:effectLst/>
                <a:highlight>
                  <a:srgbClr val="FFFFFF"/>
                </a:highlight>
                <a:latin typeface="Harding"/>
              </a:rPr>
              <a:t>元件或 </a:t>
            </a:r>
            <a:r>
              <a:rPr lang="en-US" altLang="zh-CN" b="0" i="0" dirty="0">
                <a:solidFill>
                  <a:srgbClr val="222222"/>
                </a:solidFill>
                <a:effectLst/>
                <a:highlight>
                  <a:srgbClr val="FFFFFF"/>
                </a:highlight>
                <a:latin typeface="Harding"/>
              </a:rPr>
              <a:t>AluSx1 </a:t>
            </a:r>
            <a:r>
              <a:rPr lang="zh-CN" altLang="en-US" b="0" i="0" dirty="0">
                <a:solidFill>
                  <a:srgbClr val="222222"/>
                </a:solidFill>
                <a:effectLst/>
                <a:highlight>
                  <a:srgbClr val="FFFFFF"/>
                </a:highlight>
                <a:latin typeface="Harding"/>
              </a:rPr>
              <a:t>元件的人 </a:t>
            </a:r>
            <a:r>
              <a:rPr lang="en-US" altLang="zh-CN" b="0" i="0" dirty="0">
                <a:solidFill>
                  <a:srgbClr val="222222"/>
                </a:solidFill>
                <a:effectLst/>
                <a:highlight>
                  <a:srgbClr val="FFFFFF"/>
                </a:highlight>
                <a:latin typeface="Harding"/>
              </a:rPr>
              <a:t>ES </a:t>
            </a:r>
            <a:r>
              <a:rPr lang="zh-CN" altLang="en-US" b="0" i="0" dirty="0">
                <a:solidFill>
                  <a:srgbClr val="222222"/>
                </a:solidFill>
                <a:effectLst/>
                <a:highlight>
                  <a:srgbClr val="FFFFFF"/>
                </a:highlight>
                <a:latin typeface="Harding"/>
              </a:rPr>
              <a:t>细胞系</a:t>
            </a:r>
            <a:endParaRPr lang="en-US" altLang="zh-CN" b="0" i="0" dirty="0">
              <a:solidFill>
                <a:srgbClr val="222222"/>
              </a:solidFill>
              <a:effectLst/>
              <a:highlight>
                <a:srgbClr val="FFFFFF"/>
              </a:highlight>
              <a:latin typeface="Harding"/>
            </a:endParaRPr>
          </a:p>
          <a:p>
            <a:r>
              <a:rPr lang="zh-CN" altLang="en-US" b="0" i="0" dirty="0">
                <a:solidFill>
                  <a:srgbClr val="060607"/>
                </a:solidFill>
                <a:effectLst/>
                <a:highlight>
                  <a:srgbClr val="FFFFFF"/>
                </a:highlight>
                <a:latin typeface="-apple-system"/>
              </a:rPr>
              <a:t>诱导它们分化成类似中胚层的细胞状态。这一过程模拟了早期胚胎发育中的自然过程</a:t>
            </a:r>
            <a:endParaRPr lang="en-US" altLang="zh-CN" b="0" i="0" dirty="0">
              <a:solidFill>
                <a:srgbClr val="060607"/>
              </a:solidFill>
              <a:effectLst/>
              <a:highlight>
                <a:srgbClr val="FFFFFF"/>
              </a:highlight>
              <a:latin typeface="-apple-system"/>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10</a:t>
            </a:fld>
            <a:endParaRPr lang="zh-CN" altLang="en-US"/>
          </a:p>
        </p:txBody>
      </p:sp>
    </p:spTree>
    <p:extLst>
      <p:ext uri="{BB962C8B-B14F-4D97-AF65-F5344CB8AC3E}">
        <p14:creationId xmlns:p14="http://schemas.microsoft.com/office/powerpoint/2010/main" val="29901104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222222"/>
                </a:solidFill>
                <a:effectLst/>
                <a:highlight>
                  <a:srgbClr val="FFFFFF"/>
                </a:highlight>
                <a:latin typeface="Harding"/>
              </a:rPr>
              <a:t>该转录本排除了外显子 </a:t>
            </a:r>
            <a:r>
              <a:rPr lang="en-US" altLang="zh-CN" b="0" i="0" dirty="0">
                <a:solidFill>
                  <a:srgbClr val="222222"/>
                </a:solidFill>
                <a:effectLst/>
                <a:highlight>
                  <a:srgbClr val="FFFFFF"/>
                </a:highlight>
                <a:latin typeface="Harding"/>
              </a:rPr>
              <a:t>6 </a:t>
            </a:r>
            <a:r>
              <a:rPr lang="zh-CN" altLang="en-US" b="0" i="0" dirty="0">
                <a:solidFill>
                  <a:srgbClr val="222222"/>
                </a:solidFill>
                <a:effectLst/>
                <a:highlight>
                  <a:srgbClr val="FFFFFF"/>
                </a:highlight>
                <a:latin typeface="Harding"/>
              </a:rPr>
              <a:t>和 </a:t>
            </a:r>
            <a:r>
              <a:rPr lang="en-US" altLang="zh-CN" b="0" i="0" dirty="0">
                <a:solidFill>
                  <a:srgbClr val="222222"/>
                </a:solidFill>
                <a:effectLst/>
                <a:highlight>
                  <a:srgbClr val="FFFFFF"/>
                </a:highlight>
                <a:latin typeface="Harding"/>
              </a:rPr>
              <a:t>7</a:t>
            </a:r>
            <a:r>
              <a:rPr lang="zh-CN" altLang="en-US" b="0" i="0" dirty="0">
                <a:solidFill>
                  <a:srgbClr val="222222"/>
                </a:solidFill>
                <a:effectLst/>
                <a:highlight>
                  <a:srgbClr val="FFFFFF"/>
                </a:highlight>
                <a:latin typeface="Harding"/>
              </a:rPr>
              <a:t>，这导致了蛋白质水平的移码和早期截断</a:t>
            </a:r>
            <a:endParaRPr lang="en-US" altLang="zh-CN" b="0" i="0" dirty="0">
              <a:solidFill>
                <a:srgbClr val="222222"/>
              </a:solidFill>
              <a:effectLst/>
              <a:highlight>
                <a:srgbClr val="FFFFFF"/>
              </a:highlight>
              <a:latin typeface="Harding"/>
            </a:endParaRPr>
          </a:p>
          <a:p>
            <a:r>
              <a:rPr lang="en-US" altLang="zh-CN" b="0" i="1" dirty="0">
                <a:solidFill>
                  <a:srgbClr val="222222"/>
                </a:solidFill>
                <a:effectLst/>
                <a:highlight>
                  <a:srgbClr val="FFFFFF"/>
                </a:highlight>
                <a:latin typeface="Harding"/>
              </a:rPr>
              <a:t>Alu</a:t>
            </a:r>
            <a:r>
              <a:rPr lang="en-US" altLang="zh-CN" b="0" i="0" dirty="0">
                <a:solidFill>
                  <a:srgbClr val="222222"/>
                </a:solidFill>
                <a:effectLst/>
                <a:highlight>
                  <a:srgbClr val="FFFFFF"/>
                </a:highlight>
                <a:latin typeface="Harding"/>
              </a:rPr>
              <a:t>Sx1-AluY</a:t>
            </a:r>
            <a:r>
              <a:rPr lang="zh-CN" altLang="en-US" b="0" i="0" dirty="0">
                <a:solidFill>
                  <a:srgbClr val="222222"/>
                </a:solidFill>
                <a:effectLst/>
                <a:highlight>
                  <a:srgbClr val="FFFFFF"/>
                </a:highlight>
                <a:latin typeface="Harding"/>
              </a:rPr>
              <a:t>对之间的距离（</a:t>
            </a:r>
            <a:r>
              <a:rPr lang="en-US" altLang="zh-CN" b="0" i="0" dirty="0">
                <a:solidFill>
                  <a:srgbClr val="222222"/>
                </a:solidFill>
                <a:effectLst/>
                <a:highlight>
                  <a:srgbClr val="FFFFFF"/>
                </a:highlight>
                <a:latin typeface="Harding"/>
              </a:rPr>
              <a:t>1,448 bp</a:t>
            </a:r>
            <a:r>
              <a:rPr lang="zh-CN" altLang="en-US" b="0" i="0" dirty="0">
                <a:solidFill>
                  <a:srgbClr val="222222"/>
                </a:solidFill>
                <a:effectLst/>
                <a:highlight>
                  <a:srgbClr val="FFFFFF"/>
                </a:highlight>
                <a:latin typeface="Harding"/>
              </a:rPr>
              <a:t>）比</a:t>
            </a:r>
            <a:r>
              <a:rPr lang="en-US" altLang="zh-CN" b="0" i="0" dirty="0">
                <a:solidFill>
                  <a:srgbClr val="222222"/>
                </a:solidFill>
                <a:effectLst/>
                <a:highlight>
                  <a:srgbClr val="FFFFFF"/>
                </a:highlight>
                <a:latin typeface="Harding"/>
              </a:rPr>
              <a:t>AluSx1-AluSq2</a:t>
            </a:r>
            <a:r>
              <a:rPr lang="zh-CN" altLang="en-US" b="0" i="0" dirty="0">
                <a:solidFill>
                  <a:srgbClr val="222222"/>
                </a:solidFill>
                <a:effectLst/>
                <a:highlight>
                  <a:srgbClr val="FFFFFF"/>
                </a:highlight>
                <a:latin typeface="Harding"/>
              </a:rPr>
              <a:t>距离（</a:t>
            </a:r>
            <a:r>
              <a:rPr lang="en-US" altLang="zh-CN" b="0" i="0" dirty="0">
                <a:solidFill>
                  <a:srgbClr val="222222"/>
                </a:solidFill>
                <a:effectLst/>
                <a:highlight>
                  <a:srgbClr val="FFFFFF"/>
                </a:highlight>
                <a:latin typeface="Harding"/>
              </a:rPr>
              <a:t>4,188 bp</a:t>
            </a:r>
            <a:r>
              <a:rPr lang="zh-CN" altLang="en-US" b="0" i="0" dirty="0">
                <a:solidFill>
                  <a:srgbClr val="222222"/>
                </a:solidFill>
                <a:effectLst/>
                <a:highlight>
                  <a:srgbClr val="FFFFFF"/>
                </a:highlight>
                <a:latin typeface="Harding"/>
              </a:rPr>
              <a:t>）短得多</a:t>
            </a:r>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11</a:t>
            </a:fld>
            <a:endParaRPr lang="zh-CN" altLang="en-US"/>
          </a:p>
        </p:txBody>
      </p:sp>
    </p:spTree>
    <p:extLst>
      <p:ext uri="{BB962C8B-B14F-4D97-AF65-F5344CB8AC3E}">
        <p14:creationId xmlns:p14="http://schemas.microsoft.com/office/powerpoint/2010/main" val="41521258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1" dirty="0">
                <a:solidFill>
                  <a:srgbClr val="222222"/>
                </a:solidFill>
                <a:effectLst/>
                <a:highlight>
                  <a:srgbClr val="FFFFFF"/>
                </a:highlight>
                <a:latin typeface="Harding"/>
              </a:rPr>
              <a:t>TBXT</a:t>
            </a:r>
            <a:r>
              <a:rPr lang="zh-CN" altLang="en-US" b="0" i="0" dirty="0">
                <a:solidFill>
                  <a:srgbClr val="222222"/>
                </a:solidFill>
                <a:effectLst/>
                <a:highlight>
                  <a:srgbClr val="FFFFFF"/>
                </a:highlight>
                <a:latin typeface="Harding"/>
              </a:rPr>
              <a:t>在脊椎动物中高度保守，人类和小鼠蛋白质序列具有相似的外显子和内含子结构，具有</a:t>
            </a:r>
            <a:r>
              <a:rPr lang="en-US" altLang="zh-CN" b="0" i="0" dirty="0">
                <a:solidFill>
                  <a:srgbClr val="222222"/>
                </a:solidFill>
                <a:effectLst/>
                <a:highlight>
                  <a:srgbClr val="FFFFFF"/>
                </a:highlight>
                <a:latin typeface="Harding"/>
              </a:rPr>
              <a:t>91%</a:t>
            </a:r>
            <a:r>
              <a:rPr lang="zh-CN" altLang="en-US" b="0" i="0" dirty="0">
                <a:solidFill>
                  <a:srgbClr val="222222"/>
                </a:solidFill>
                <a:effectLst/>
                <a:highlight>
                  <a:srgbClr val="FFFFFF"/>
                </a:highlight>
                <a:latin typeface="Harding"/>
              </a:rPr>
              <a:t>的同一性</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删除小鼠 </a:t>
            </a:r>
            <a:r>
              <a:rPr lang="en-US" altLang="zh-CN" b="0" i="1" dirty="0" err="1">
                <a:solidFill>
                  <a:srgbClr val="222222"/>
                </a:solidFill>
                <a:effectLst/>
                <a:highlight>
                  <a:srgbClr val="FFFFFF"/>
                </a:highlight>
                <a:latin typeface="Harding"/>
              </a:rPr>
              <a:t>Tbxt</a:t>
            </a:r>
            <a:r>
              <a:rPr lang="zh-CN" altLang="en-US" b="0" i="0" dirty="0">
                <a:solidFill>
                  <a:srgbClr val="222222"/>
                </a:solidFill>
                <a:effectLst/>
                <a:highlight>
                  <a:srgbClr val="FFFFFF"/>
                </a:highlight>
                <a:latin typeface="Harding"/>
              </a:rPr>
              <a:t> 中的外显子 </a:t>
            </a:r>
            <a:r>
              <a:rPr lang="en-US" altLang="zh-CN" b="0" i="0" dirty="0">
                <a:solidFill>
                  <a:srgbClr val="222222"/>
                </a:solidFill>
                <a:effectLst/>
                <a:highlight>
                  <a:srgbClr val="FFFFFF"/>
                </a:highlight>
                <a:latin typeface="Harding"/>
              </a:rPr>
              <a:t>6 </a:t>
            </a:r>
            <a:r>
              <a:rPr lang="zh-CN" altLang="en-US" b="0" i="0" dirty="0">
                <a:solidFill>
                  <a:srgbClr val="222222"/>
                </a:solidFill>
                <a:effectLst/>
                <a:highlight>
                  <a:srgbClr val="FFFFFF"/>
                </a:highlight>
                <a:latin typeface="Harding"/>
              </a:rPr>
              <a:t>并强制外显子 </a:t>
            </a:r>
            <a:r>
              <a:rPr lang="en-US" altLang="zh-CN" b="0" i="0" dirty="0">
                <a:solidFill>
                  <a:srgbClr val="222222"/>
                </a:solidFill>
                <a:effectLst/>
                <a:highlight>
                  <a:srgbClr val="FFFFFF"/>
                </a:highlight>
                <a:latin typeface="Harding"/>
              </a:rPr>
              <a:t>5 </a:t>
            </a:r>
            <a:r>
              <a:rPr lang="zh-CN" altLang="en-US" b="0" i="0" dirty="0">
                <a:solidFill>
                  <a:srgbClr val="222222"/>
                </a:solidFill>
                <a:effectLst/>
                <a:highlight>
                  <a:srgbClr val="FFFFFF"/>
                </a:highlight>
                <a:latin typeface="Harding"/>
              </a:rPr>
              <a:t>与外显子 </a:t>
            </a:r>
            <a:r>
              <a:rPr lang="en-US" altLang="zh-CN" b="0" i="0" dirty="0">
                <a:solidFill>
                  <a:srgbClr val="222222"/>
                </a:solidFill>
                <a:effectLst/>
                <a:highlight>
                  <a:srgbClr val="FFFFFF"/>
                </a:highlight>
                <a:latin typeface="Harding"/>
              </a:rPr>
              <a:t>7 </a:t>
            </a:r>
            <a:r>
              <a:rPr lang="zh-CN" altLang="en-US" b="0" i="0" dirty="0">
                <a:solidFill>
                  <a:srgbClr val="222222"/>
                </a:solidFill>
                <a:effectLst/>
                <a:highlight>
                  <a:srgbClr val="FFFFFF"/>
                </a:highlight>
                <a:latin typeface="Harding"/>
              </a:rPr>
              <a:t>剪接来模拟 </a:t>
            </a:r>
            <a:r>
              <a:rPr lang="en-US" altLang="zh-CN" b="0" i="1" dirty="0">
                <a:solidFill>
                  <a:srgbClr val="222222"/>
                </a:solidFill>
                <a:effectLst/>
                <a:highlight>
                  <a:srgbClr val="FFFFFF"/>
                </a:highlight>
                <a:latin typeface="Harding"/>
              </a:rPr>
              <a:t>Δexon6</a:t>
            </a:r>
            <a:r>
              <a:rPr lang="zh-CN" altLang="en-US" b="0" i="0" dirty="0">
                <a:solidFill>
                  <a:srgbClr val="222222"/>
                </a:solidFill>
                <a:effectLst/>
                <a:highlight>
                  <a:srgbClr val="FFFFFF"/>
                </a:highlight>
                <a:latin typeface="Harding"/>
              </a:rPr>
              <a:t> 亚型</a:t>
            </a:r>
            <a:endParaRPr lang="en-US" altLang="zh-CN" b="0" i="0" dirty="0">
              <a:solidFill>
                <a:srgbClr val="222222"/>
              </a:solidFill>
              <a:effectLst/>
              <a:highlight>
                <a:srgbClr val="FFFFFF"/>
              </a:highligh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222222"/>
                </a:solidFill>
                <a:effectLst/>
                <a:highlight>
                  <a:srgbClr val="FFFFFF"/>
                </a:highlight>
                <a:latin typeface="Harding"/>
              </a:rPr>
              <a:t>CRISPR</a:t>
            </a:r>
            <a:r>
              <a:rPr lang="zh-CN" altLang="en-US" b="0" i="0" dirty="0">
                <a:solidFill>
                  <a:srgbClr val="222222"/>
                </a:solidFill>
                <a:effectLst/>
                <a:highlight>
                  <a:srgbClr val="FFFFFF"/>
                </a:highlight>
                <a:latin typeface="Harding"/>
              </a:rPr>
              <a:t>靶向生成杂合子小鼠模型（</a:t>
            </a:r>
            <a:r>
              <a:rPr lang="en-US" altLang="zh-CN" b="0" i="1" dirty="0" err="1">
                <a:solidFill>
                  <a:srgbClr val="222222"/>
                </a:solidFill>
                <a:effectLst/>
                <a:highlight>
                  <a:srgbClr val="FFFFFF"/>
                </a:highlight>
                <a:latin typeface="Harding"/>
              </a:rPr>
              <a:t>Tbxt</a:t>
            </a:r>
            <a:r>
              <a:rPr lang="el-GR" altLang="zh-CN" b="0" i="1" baseline="30000" dirty="0">
                <a:solidFill>
                  <a:srgbClr val="222222"/>
                </a:solidFill>
                <a:effectLst/>
                <a:highlight>
                  <a:srgbClr val="FFFFFF"/>
                </a:highlight>
                <a:latin typeface="Harding"/>
              </a:rPr>
              <a:t>δ</a:t>
            </a:r>
            <a:r>
              <a:rPr lang="zh-CN" altLang="en-US" b="0" i="1" baseline="30000" dirty="0">
                <a:solidFill>
                  <a:srgbClr val="222222"/>
                </a:solidFill>
                <a:effectLst/>
                <a:highlight>
                  <a:srgbClr val="FFFFFF"/>
                </a:highlight>
                <a:latin typeface="Harding"/>
              </a:rPr>
              <a:t>外显子</a:t>
            </a:r>
            <a:r>
              <a:rPr lang="en-US" altLang="zh-CN" b="0" i="1" baseline="30000" dirty="0">
                <a:solidFill>
                  <a:srgbClr val="222222"/>
                </a:solidFill>
                <a:effectLst/>
                <a:highlight>
                  <a:srgbClr val="FFFFFF"/>
                </a:highlight>
                <a:latin typeface="Harding"/>
              </a:rPr>
              <a:t>6/+</a:t>
            </a:r>
            <a:r>
              <a:rPr lang="zh-CN" altLang="en-US" b="0" i="0" dirty="0">
                <a:solidFill>
                  <a:srgbClr val="222222"/>
                </a:solidFill>
                <a:effectLst/>
                <a:highlight>
                  <a:srgbClr val="FFFFFF"/>
                </a:highlight>
                <a:latin typeface="Harding"/>
              </a:rPr>
              <a:t>） </a:t>
            </a:r>
            <a:endParaRPr lang="en-US" altLang="zh-CN" b="0" i="0" dirty="0">
              <a:solidFill>
                <a:srgbClr val="222222"/>
              </a:solidFill>
              <a:effectLst/>
              <a:highlight>
                <a:srgbClr val="FFFFFF"/>
              </a:highligh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0" i="0" dirty="0">
              <a:solidFill>
                <a:srgbClr val="222222"/>
              </a:solidFill>
              <a:effectLst/>
              <a:highlight>
                <a:srgbClr val="FFFFFF"/>
              </a:highlight>
              <a:latin typeface="Harding"/>
            </a:endParaRPr>
          </a:p>
          <a:p>
            <a:pPr algn="l"/>
            <a:r>
              <a:rPr lang="zh-CN" altLang="en-US" b="0" i="0" dirty="0">
                <a:solidFill>
                  <a:srgbClr val="060607"/>
                </a:solidFill>
                <a:effectLst/>
                <a:highlight>
                  <a:srgbClr val="FFFFFF"/>
                </a:highlight>
                <a:latin typeface="-apple-system"/>
              </a:rPr>
              <a:t>不完全外显率（</a:t>
            </a:r>
            <a:r>
              <a:rPr lang="en-US" altLang="zh-CN" b="0" i="0" dirty="0">
                <a:solidFill>
                  <a:srgbClr val="060607"/>
                </a:solidFill>
                <a:effectLst/>
                <a:highlight>
                  <a:srgbClr val="FFFFFF"/>
                </a:highlight>
                <a:latin typeface="-apple-system"/>
              </a:rPr>
              <a:t>incomplete penetrance</a:t>
            </a:r>
            <a:r>
              <a:rPr lang="zh-CN" altLang="en-US" b="0" i="0" dirty="0">
                <a:solidFill>
                  <a:srgbClr val="060607"/>
                </a:solidFill>
                <a:effectLst/>
                <a:highlight>
                  <a:srgbClr val="FFFFFF"/>
                </a:highlight>
                <a:latin typeface="-apple-system"/>
              </a:rPr>
              <a:t>）是一个遗传学术语，用来描述某个遗传特征或疾病在携带特定基因变异的个体中不是</a:t>
            </a:r>
            <a:r>
              <a:rPr lang="en-US" altLang="zh-CN" b="0" i="0" dirty="0">
                <a:solidFill>
                  <a:srgbClr val="060607"/>
                </a:solidFill>
                <a:effectLst/>
                <a:highlight>
                  <a:srgbClr val="FFFFFF"/>
                </a:highlight>
                <a:latin typeface="-apple-system"/>
              </a:rPr>
              <a:t>100%</a:t>
            </a:r>
            <a:r>
              <a:rPr lang="zh-CN" altLang="en-US" b="0" i="0" dirty="0">
                <a:solidFill>
                  <a:srgbClr val="060607"/>
                </a:solidFill>
                <a:effectLst/>
                <a:highlight>
                  <a:srgbClr val="FFFFFF"/>
                </a:highlight>
                <a:latin typeface="-apple-system"/>
              </a:rPr>
              <a:t>出现的现象。在这种情况下，即使个体继承了与特定性状相关的基因变异，他们也可能不会表现出该性状或疾病。</a:t>
            </a:r>
          </a:p>
          <a:p>
            <a:pPr algn="l"/>
            <a:r>
              <a:rPr lang="zh-CN" altLang="en-US" b="0" i="0" dirty="0">
                <a:solidFill>
                  <a:srgbClr val="060607"/>
                </a:solidFill>
                <a:effectLst/>
                <a:highlight>
                  <a:srgbClr val="FFFFFF"/>
                </a:highlight>
                <a:latin typeface="-apple-system"/>
              </a:rPr>
              <a:t>外显率（</a:t>
            </a:r>
            <a:r>
              <a:rPr lang="en-US" altLang="zh-CN" b="0" i="0" dirty="0">
                <a:solidFill>
                  <a:srgbClr val="060607"/>
                </a:solidFill>
                <a:effectLst/>
                <a:highlight>
                  <a:srgbClr val="FFFFFF"/>
                </a:highlight>
                <a:latin typeface="-apple-system"/>
              </a:rPr>
              <a:t>penetrance</a:t>
            </a:r>
            <a:r>
              <a:rPr lang="zh-CN" altLang="en-US" b="0" i="0" dirty="0">
                <a:solidFill>
                  <a:srgbClr val="060607"/>
                </a:solidFill>
                <a:effectLst/>
                <a:highlight>
                  <a:srgbClr val="FFFFFF"/>
                </a:highlight>
                <a:latin typeface="-apple-system"/>
              </a:rPr>
              <a:t>）是衡量基因变异对表型的影响力的一个指标。当一个基因变异的外显率为</a:t>
            </a:r>
            <a:r>
              <a:rPr lang="en-US" altLang="zh-CN" b="0" i="0" dirty="0">
                <a:solidFill>
                  <a:srgbClr val="060607"/>
                </a:solidFill>
                <a:effectLst/>
                <a:highlight>
                  <a:srgbClr val="FFFFFF"/>
                </a:highlight>
                <a:latin typeface="-apple-system"/>
              </a:rPr>
              <a:t>100%</a:t>
            </a:r>
            <a:r>
              <a:rPr lang="zh-CN" altLang="en-US" b="0" i="0" dirty="0">
                <a:solidFill>
                  <a:srgbClr val="060607"/>
                </a:solidFill>
                <a:effectLst/>
                <a:highlight>
                  <a:srgbClr val="FFFFFF"/>
                </a:highlight>
                <a:latin typeface="-apple-system"/>
              </a:rPr>
              <a:t>时，这意味着所有携带该变异的个体都会表现出相关的性状或疾病</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0" i="0" dirty="0">
              <a:solidFill>
                <a:srgbClr val="222222"/>
              </a:solidFill>
              <a:effectLst/>
              <a:highlight>
                <a:srgbClr val="FFFFFF"/>
              </a:highlight>
              <a:latin typeface="Harding"/>
            </a:endParaRPr>
          </a:p>
          <a:p>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12</a:t>
            </a:fld>
            <a:endParaRPr lang="zh-CN" altLang="en-US"/>
          </a:p>
        </p:txBody>
      </p:sp>
    </p:spTree>
    <p:extLst>
      <p:ext uri="{BB962C8B-B14F-4D97-AF65-F5344CB8AC3E}">
        <p14:creationId xmlns:p14="http://schemas.microsoft.com/office/powerpoint/2010/main" val="473559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060607"/>
                </a:solidFill>
                <a:effectLst/>
                <a:highlight>
                  <a:srgbClr val="FFFFFF"/>
                </a:highlight>
                <a:latin typeface="-apple-system"/>
              </a:rPr>
              <a:t>携带特定基因变异的个体并不总是表现出与该变异相关的表型。</a:t>
            </a:r>
            <a:r>
              <a:rPr lang="en-US" altLang="zh-CN" b="0" i="0" dirty="0">
                <a:solidFill>
                  <a:srgbClr val="060607"/>
                </a:solidFill>
                <a:effectLst/>
                <a:highlight>
                  <a:srgbClr val="FFFFFF"/>
                </a:highlight>
                <a:latin typeface="-apple-system"/>
              </a:rPr>
              <a:t>dan</a:t>
            </a:r>
            <a:r>
              <a:rPr lang="zh-CN" altLang="en-US" b="0" i="0" dirty="0">
                <a:solidFill>
                  <a:srgbClr val="060607"/>
                </a:solidFill>
                <a:effectLst/>
                <a:highlight>
                  <a:srgbClr val="FFFFFF"/>
                </a:highlight>
                <a:latin typeface="-apple-system"/>
              </a:rPr>
              <a:t>这种不完全外显的表型在不同的代际（</a:t>
            </a:r>
            <a:r>
              <a:rPr lang="en-US" altLang="zh-CN" b="0" i="0" dirty="0">
                <a:solidFill>
                  <a:srgbClr val="060607"/>
                </a:solidFill>
                <a:effectLst/>
                <a:highlight>
                  <a:srgbClr val="FFFFFF"/>
                </a:highlight>
                <a:latin typeface="-apple-system"/>
              </a:rPr>
              <a:t>generations</a:t>
            </a:r>
            <a:r>
              <a:rPr lang="zh-CN" altLang="en-US" b="0" i="0" dirty="0">
                <a:solidFill>
                  <a:srgbClr val="060607"/>
                </a:solidFill>
                <a:effectLst/>
                <a:highlight>
                  <a:srgbClr val="FFFFFF"/>
                </a:highlight>
                <a:latin typeface="-apple-system"/>
              </a:rPr>
              <a:t>）和创始品系（</a:t>
            </a:r>
            <a:r>
              <a:rPr lang="en-US" altLang="zh-CN" b="0" i="0" dirty="0">
                <a:solidFill>
                  <a:srgbClr val="060607"/>
                </a:solidFill>
                <a:effectLst/>
                <a:highlight>
                  <a:srgbClr val="FFFFFF"/>
                </a:highlight>
                <a:latin typeface="-apple-system"/>
              </a:rPr>
              <a:t>founder lines</a:t>
            </a:r>
            <a:r>
              <a:rPr lang="zh-CN" altLang="en-US" b="0" i="0" dirty="0">
                <a:solidFill>
                  <a:srgbClr val="060607"/>
                </a:solidFill>
                <a:effectLst/>
                <a:highlight>
                  <a:srgbClr val="FFFFFF"/>
                </a:highlight>
                <a:latin typeface="-apple-system"/>
              </a:rPr>
              <a:t>）中保持稳定，这表明该基因变异对表型的影响是一致的，并且可能在遗传上是显著的。</a:t>
            </a:r>
            <a:endParaRPr lang="en-US" altLang="zh-CN" b="0" i="0" dirty="0">
              <a:solidFill>
                <a:srgbClr val="222222"/>
              </a:solidFill>
              <a:effectLst/>
              <a:highlight>
                <a:srgbClr val="FFFFFF"/>
              </a:highlight>
              <a:latin typeface="Harding"/>
            </a:endParaRPr>
          </a:p>
          <a:p>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13</a:t>
            </a:fld>
            <a:endParaRPr lang="zh-CN" altLang="en-US"/>
          </a:p>
        </p:txBody>
      </p:sp>
    </p:spTree>
    <p:extLst>
      <p:ext uri="{BB962C8B-B14F-4D97-AF65-F5344CB8AC3E}">
        <p14:creationId xmlns:p14="http://schemas.microsoft.com/office/powerpoint/2010/main" val="25580695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222222"/>
                </a:solidFill>
                <a:effectLst/>
                <a:highlight>
                  <a:srgbClr val="FFFFFF"/>
                </a:highlight>
                <a:latin typeface="Harding"/>
              </a:rPr>
              <a:t>更高的序列同一性结构（</a:t>
            </a:r>
            <a:r>
              <a:rPr lang="en-US" altLang="zh-CN" b="0" i="0" dirty="0">
                <a:solidFill>
                  <a:srgbClr val="222222"/>
                </a:solidFill>
                <a:effectLst/>
                <a:highlight>
                  <a:srgbClr val="FFFFFF"/>
                </a:highlight>
                <a:latin typeface="Harding"/>
              </a:rPr>
              <a:t>297 </a:t>
            </a:r>
            <a:r>
              <a:rPr lang="zh-CN" altLang="en-US" b="0" i="0" dirty="0">
                <a:solidFill>
                  <a:srgbClr val="222222"/>
                </a:solidFill>
                <a:effectLst/>
                <a:highlight>
                  <a:srgbClr val="FFFFFF"/>
                </a:highlight>
                <a:latin typeface="Harding"/>
              </a:rPr>
              <a:t>个中的 </a:t>
            </a:r>
            <a:r>
              <a:rPr lang="en-US" altLang="zh-CN" b="0" i="0" dirty="0">
                <a:solidFill>
                  <a:srgbClr val="222222"/>
                </a:solidFill>
                <a:effectLst/>
                <a:highlight>
                  <a:srgbClr val="FFFFFF"/>
                </a:highlight>
                <a:latin typeface="Harding"/>
              </a:rPr>
              <a:t>297 </a:t>
            </a:r>
            <a:r>
              <a:rPr lang="zh-CN" altLang="en-US" b="0" i="0" dirty="0">
                <a:solidFill>
                  <a:srgbClr val="222222"/>
                </a:solidFill>
                <a:effectLst/>
                <a:highlight>
                  <a:srgbClr val="FFFFFF"/>
                </a:highlight>
                <a:latin typeface="Harding"/>
              </a:rPr>
              <a:t>个相同）比 （</a:t>
            </a:r>
            <a:r>
              <a:rPr lang="en-US" altLang="zh-CN" b="0" i="0" dirty="0">
                <a:solidFill>
                  <a:srgbClr val="222222"/>
                </a:solidFill>
                <a:effectLst/>
                <a:highlight>
                  <a:srgbClr val="FFFFFF"/>
                </a:highlight>
                <a:latin typeface="Harding"/>
              </a:rPr>
              <a:t>297 </a:t>
            </a:r>
            <a:r>
              <a:rPr lang="zh-CN" altLang="en-US" b="0" i="0" dirty="0">
                <a:solidFill>
                  <a:srgbClr val="222222"/>
                </a:solidFill>
                <a:effectLst/>
                <a:highlight>
                  <a:srgbClr val="FFFFFF"/>
                </a:highlight>
                <a:latin typeface="Harding"/>
              </a:rPr>
              <a:t>个中的 </a:t>
            </a:r>
            <a:r>
              <a:rPr lang="en-US" altLang="zh-CN" b="0" i="0" dirty="0">
                <a:solidFill>
                  <a:srgbClr val="222222"/>
                </a:solidFill>
                <a:effectLst/>
                <a:highlight>
                  <a:srgbClr val="FFFFFF"/>
                </a:highlight>
                <a:latin typeface="Harding"/>
              </a:rPr>
              <a:t>228 </a:t>
            </a:r>
            <a:r>
              <a:rPr lang="zh-CN" altLang="en-US" b="0" i="0" dirty="0">
                <a:solidFill>
                  <a:srgbClr val="222222"/>
                </a:solidFill>
                <a:effectLst/>
                <a:highlight>
                  <a:srgbClr val="FFFFFF"/>
                </a:highlight>
                <a:latin typeface="Harding"/>
              </a:rPr>
              <a:t>个）</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由外显子侧翼的倒置 </a:t>
            </a:r>
            <a:r>
              <a:rPr lang="en-US" altLang="zh-CN" b="0" i="0" dirty="0">
                <a:solidFill>
                  <a:srgbClr val="222222"/>
                </a:solidFill>
                <a:effectLst/>
                <a:highlight>
                  <a:srgbClr val="FFFFFF"/>
                </a:highlight>
                <a:latin typeface="Harding"/>
              </a:rPr>
              <a:t>Alu </a:t>
            </a:r>
            <a:r>
              <a:rPr lang="zh-CN" altLang="en-US" b="0" i="0" dirty="0">
                <a:solidFill>
                  <a:srgbClr val="222222"/>
                </a:solidFill>
                <a:effectLst/>
                <a:highlight>
                  <a:srgbClr val="FFFFFF"/>
                </a:highlight>
                <a:latin typeface="Harding"/>
              </a:rPr>
              <a:t>对引起的外显子跳跃事件不需要任何特定的 </a:t>
            </a:r>
            <a:r>
              <a:rPr lang="en-US" altLang="zh-CN" b="0" i="0" dirty="0">
                <a:solidFill>
                  <a:srgbClr val="222222"/>
                </a:solidFill>
                <a:effectLst/>
                <a:highlight>
                  <a:srgbClr val="FFFFFF"/>
                </a:highlight>
                <a:latin typeface="Harding"/>
              </a:rPr>
              <a:t>Alu </a:t>
            </a:r>
            <a:r>
              <a:rPr lang="zh-CN" altLang="en-US" b="0" i="0" dirty="0">
                <a:solidFill>
                  <a:srgbClr val="222222"/>
                </a:solidFill>
                <a:effectLst/>
                <a:highlight>
                  <a:srgbClr val="FFFFFF"/>
                </a:highlight>
                <a:latin typeface="Harding"/>
              </a:rPr>
              <a:t>序列，但可以由完全不同序列的反转序列对引起。</a:t>
            </a:r>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14</a:t>
            </a:fld>
            <a:endParaRPr lang="zh-CN" altLang="en-US"/>
          </a:p>
        </p:txBody>
      </p:sp>
    </p:spTree>
    <p:extLst>
      <p:ext uri="{BB962C8B-B14F-4D97-AF65-F5344CB8AC3E}">
        <p14:creationId xmlns:p14="http://schemas.microsoft.com/office/powerpoint/2010/main" val="4632841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222222"/>
                </a:solidFill>
                <a:effectLst/>
                <a:highlight>
                  <a:srgbClr val="FFFFFF"/>
                </a:highlight>
                <a:latin typeface="Harding"/>
              </a:rPr>
              <a:t>相对于野生型或杂合子小鼠始终短约</a:t>
            </a:r>
            <a:r>
              <a:rPr lang="en-US" altLang="zh-CN" b="0" i="0" dirty="0">
                <a:solidFill>
                  <a:srgbClr val="222222"/>
                </a:solidFill>
                <a:effectLst/>
                <a:highlight>
                  <a:srgbClr val="FFFFFF"/>
                </a:highlight>
                <a:latin typeface="Harding"/>
              </a:rPr>
              <a:t>10%</a:t>
            </a:r>
          </a:p>
          <a:p>
            <a:r>
              <a:rPr lang="zh-CN" altLang="en-US" b="0" i="0" dirty="0">
                <a:solidFill>
                  <a:srgbClr val="222222"/>
                </a:solidFill>
                <a:effectLst/>
                <a:highlight>
                  <a:srgbClr val="FFFFFF"/>
                </a:highlight>
                <a:latin typeface="Harding"/>
              </a:rPr>
              <a:t>体外分化小鼠</a:t>
            </a:r>
            <a:r>
              <a:rPr lang="en-US" altLang="zh-CN" b="0" i="0" dirty="0">
                <a:solidFill>
                  <a:srgbClr val="222222"/>
                </a:solidFill>
                <a:effectLst/>
                <a:highlight>
                  <a:srgbClr val="FFFFFF"/>
                </a:highlight>
                <a:latin typeface="Harding"/>
              </a:rPr>
              <a:t>ES</a:t>
            </a:r>
            <a:r>
              <a:rPr lang="zh-CN" altLang="en-US" b="0" i="0" dirty="0">
                <a:solidFill>
                  <a:srgbClr val="222222"/>
                </a:solidFill>
                <a:effectLst/>
                <a:highlight>
                  <a:srgbClr val="FFFFFF"/>
                </a:highlight>
                <a:latin typeface="Harding"/>
              </a:rPr>
              <a:t>细胞中观察到的亚型模拟</a:t>
            </a:r>
            <a:r>
              <a:rPr lang="en-US" altLang="zh-CN" b="0" i="0" dirty="0">
                <a:solidFill>
                  <a:srgbClr val="222222"/>
                </a:solidFill>
                <a:effectLst/>
                <a:highlight>
                  <a:srgbClr val="FFFFFF"/>
                </a:highlight>
                <a:latin typeface="Harding"/>
              </a:rPr>
              <a:t>E6.5</a:t>
            </a:r>
            <a:r>
              <a:rPr lang="zh-CN" altLang="en-US" b="0" i="0" dirty="0">
                <a:solidFill>
                  <a:srgbClr val="222222"/>
                </a:solidFill>
                <a:effectLst/>
                <a:highlight>
                  <a:srgbClr val="FFFFFF"/>
                </a:highlight>
                <a:latin typeface="Harding"/>
              </a:rPr>
              <a:t>胚胎的原始条纹细胞</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我们从胚胎阶段 </a:t>
            </a:r>
            <a:r>
              <a:rPr lang="en-US" altLang="zh-CN" b="0" i="0" dirty="0">
                <a:solidFill>
                  <a:srgbClr val="222222"/>
                </a:solidFill>
                <a:effectLst/>
                <a:highlight>
                  <a:srgbClr val="FFFFFF"/>
                </a:highlight>
                <a:latin typeface="Harding"/>
              </a:rPr>
              <a:t>10.5 </a:t>
            </a:r>
            <a:r>
              <a:rPr lang="zh-CN" altLang="en-US" b="0" i="0" dirty="0">
                <a:solidFill>
                  <a:srgbClr val="222222"/>
                </a:solidFill>
                <a:effectLst/>
                <a:highlight>
                  <a:srgbClr val="FFFFFF"/>
                </a:highlight>
                <a:latin typeface="Harding"/>
              </a:rPr>
              <a:t>（</a:t>
            </a:r>
            <a:r>
              <a:rPr lang="en-US" altLang="zh-CN" b="0" i="0" dirty="0">
                <a:solidFill>
                  <a:srgbClr val="222222"/>
                </a:solidFill>
                <a:effectLst/>
                <a:highlight>
                  <a:srgbClr val="FFFFFF"/>
                </a:highlight>
                <a:latin typeface="Harding"/>
              </a:rPr>
              <a:t>E10.5</a:t>
            </a:r>
            <a:r>
              <a:rPr lang="zh-CN" altLang="en-US" b="0" i="0" dirty="0">
                <a:solidFill>
                  <a:srgbClr val="222222"/>
                </a:solidFill>
                <a:effectLst/>
                <a:highlight>
                  <a:srgbClr val="FFFFFF"/>
                </a:highlight>
                <a:latin typeface="Harding"/>
              </a:rPr>
              <a:t>） 胚胎中收集了尾芽 </a:t>
            </a:r>
            <a:r>
              <a:rPr lang="en-US" altLang="zh-CN" b="0" i="0" dirty="0">
                <a:solidFill>
                  <a:srgbClr val="222222"/>
                </a:solidFill>
                <a:effectLst/>
                <a:highlight>
                  <a:srgbClr val="FFFFFF"/>
                </a:highlight>
                <a:latin typeface="Harding"/>
              </a:rPr>
              <a:t>RNA </a:t>
            </a:r>
            <a:r>
              <a:rPr lang="zh-CN" altLang="en-US" b="0" i="0" dirty="0">
                <a:solidFill>
                  <a:srgbClr val="222222"/>
                </a:solidFill>
                <a:effectLst/>
                <a:highlight>
                  <a:srgbClr val="FFFFFF"/>
                </a:highlight>
                <a:latin typeface="Harding"/>
              </a:rPr>
              <a:t>样本，此时</a:t>
            </a:r>
            <a:r>
              <a:rPr lang="zh-CN" altLang="en-US" b="0" i="1" dirty="0">
                <a:solidFill>
                  <a:srgbClr val="222222"/>
                </a:solidFill>
                <a:effectLst/>
                <a:highlight>
                  <a:srgbClr val="FFFFFF"/>
                </a:highlight>
                <a:latin typeface="Harding"/>
              </a:rPr>
              <a:t>预计 </a:t>
            </a:r>
            <a:r>
              <a:rPr lang="en-US" altLang="zh-CN" b="0" i="1" dirty="0" err="1">
                <a:solidFill>
                  <a:srgbClr val="222222"/>
                </a:solidFill>
                <a:effectLst/>
                <a:highlight>
                  <a:srgbClr val="FFFFFF"/>
                </a:highlight>
                <a:latin typeface="Harding"/>
              </a:rPr>
              <a:t>Tbxt</a:t>
            </a:r>
            <a:r>
              <a:rPr lang="zh-CN" altLang="en-US" b="0" i="0" dirty="0">
                <a:solidFill>
                  <a:srgbClr val="222222"/>
                </a:solidFill>
                <a:effectLst/>
                <a:highlight>
                  <a:srgbClr val="FFFFFF"/>
                </a:highlight>
                <a:latin typeface="Harding"/>
              </a:rPr>
              <a:t> 会影响尾部发育</a:t>
            </a:r>
            <a:endParaRPr lang="en-US" altLang="zh-CN" b="0" i="0" dirty="0">
              <a:solidFill>
                <a:srgbClr val="222222"/>
              </a:solidFill>
              <a:effectLst/>
              <a:highlight>
                <a:srgbClr val="FFFFFF"/>
              </a:highlight>
              <a:latin typeface="Harding"/>
            </a:endParaRPr>
          </a:p>
          <a:p>
            <a:r>
              <a:rPr lang="en-US" altLang="zh-CN" b="0" i="1" dirty="0" err="1">
                <a:solidFill>
                  <a:srgbClr val="222222"/>
                </a:solidFill>
                <a:effectLst/>
                <a:highlight>
                  <a:srgbClr val="FFFFFF"/>
                </a:highlight>
                <a:latin typeface="Harding"/>
              </a:rPr>
              <a:t>Tbxt</a:t>
            </a:r>
            <a:r>
              <a:rPr lang="zh-CN" altLang="en-US" b="0" i="0" dirty="0">
                <a:solidFill>
                  <a:srgbClr val="222222"/>
                </a:solidFill>
                <a:effectLst/>
                <a:highlight>
                  <a:srgbClr val="FFFFFF"/>
                </a:highlight>
                <a:latin typeface="Harding"/>
              </a:rPr>
              <a:t>的尾长表型可以通过</a:t>
            </a:r>
            <a:r>
              <a:rPr lang="en-US" altLang="zh-CN" b="0" i="1" dirty="0" err="1">
                <a:solidFill>
                  <a:srgbClr val="222222"/>
                </a:solidFill>
                <a:effectLst/>
                <a:highlight>
                  <a:srgbClr val="FFFFFF"/>
                </a:highlight>
                <a:latin typeface="Harding"/>
              </a:rPr>
              <a:t>Tbxt</a:t>
            </a:r>
            <a:r>
              <a:rPr lang="zh-CN" altLang="en-US" b="0" i="0" dirty="0">
                <a:solidFill>
                  <a:srgbClr val="222222"/>
                </a:solidFill>
                <a:effectLst/>
                <a:highlight>
                  <a:srgbClr val="FFFFFF"/>
                </a:highlight>
                <a:latin typeface="Harding"/>
              </a:rPr>
              <a:t>的相对丰度来解释</a:t>
            </a:r>
            <a:endParaRPr lang="en-US" altLang="zh-CN" b="0" i="0" dirty="0">
              <a:solidFill>
                <a:srgbClr val="222222"/>
              </a:solidFill>
              <a:effectLst/>
              <a:highlight>
                <a:srgbClr val="FFFFFF"/>
              </a:highlight>
              <a:latin typeface="Harding"/>
            </a:endParaRPr>
          </a:p>
          <a:p>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15</a:t>
            </a:fld>
            <a:endParaRPr lang="zh-CN" altLang="en-US"/>
          </a:p>
        </p:txBody>
      </p:sp>
    </p:spTree>
    <p:extLst>
      <p:ext uri="{BB962C8B-B14F-4D97-AF65-F5344CB8AC3E}">
        <p14:creationId xmlns:p14="http://schemas.microsoft.com/office/powerpoint/2010/main" val="41608410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generate mice with further increased relative abundance of the TbxtΔexon6 transcript</a:t>
            </a:r>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16</a:t>
            </a:fld>
            <a:endParaRPr lang="zh-CN" altLang="en-US"/>
          </a:p>
        </p:txBody>
      </p:sp>
    </p:spTree>
    <p:extLst>
      <p:ext uri="{BB962C8B-B14F-4D97-AF65-F5344CB8AC3E}">
        <p14:creationId xmlns:p14="http://schemas.microsoft.com/office/powerpoint/2010/main" val="31231449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222222"/>
                </a:solidFill>
                <a:effectLst/>
                <a:highlight>
                  <a:srgbClr val="FFFFFF"/>
                </a:highlight>
                <a:latin typeface="Harding"/>
              </a:rPr>
              <a:t>研究小鼠只表达</a:t>
            </a:r>
            <a:r>
              <a:rPr lang="en-US" altLang="zh-CN" b="0" i="1" dirty="0" err="1">
                <a:solidFill>
                  <a:srgbClr val="222222"/>
                </a:solidFill>
                <a:effectLst/>
                <a:highlight>
                  <a:srgbClr val="FFFFFF"/>
                </a:highlight>
                <a:latin typeface="Harding"/>
              </a:rPr>
              <a:t>Tbxt</a:t>
            </a:r>
            <a:r>
              <a:rPr lang="zh-CN" altLang="en-US" b="0" i="0" dirty="0">
                <a:solidFill>
                  <a:srgbClr val="222222"/>
                </a:solidFill>
                <a:effectLst/>
                <a:highlight>
                  <a:srgbClr val="FFFFFF"/>
                </a:highlight>
                <a:latin typeface="Harding"/>
              </a:rPr>
              <a:t>的极端情况</a:t>
            </a:r>
            <a:r>
              <a:rPr lang="en-US" altLang="zh-CN" b="0" i="1" baseline="30000" dirty="0">
                <a:solidFill>
                  <a:srgbClr val="222222"/>
                </a:solidFill>
                <a:effectLst/>
                <a:highlight>
                  <a:srgbClr val="FFFFFF"/>
                </a:highlight>
                <a:latin typeface="Harding"/>
              </a:rPr>
              <a:t>δ</a:t>
            </a:r>
            <a:r>
              <a:rPr lang="zh-CN" altLang="en-US" b="0" i="1" baseline="30000" dirty="0">
                <a:solidFill>
                  <a:srgbClr val="222222"/>
                </a:solidFill>
                <a:effectLst/>
                <a:highlight>
                  <a:srgbClr val="FFFFFF"/>
                </a:highlight>
                <a:latin typeface="Harding"/>
              </a:rPr>
              <a:t>外显子</a:t>
            </a:r>
            <a:r>
              <a:rPr lang="en-US" altLang="zh-CN" b="0" i="1" baseline="30000" dirty="0">
                <a:solidFill>
                  <a:srgbClr val="222222"/>
                </a:solidFill>
                <a:effectLst/>
                <a:highlight>
                  <a:srgbClr val="FFFFFF"/>
                </a:highlight>
                <a:latin typeface="Harding"/>
              </a:rPr>
              <a:t>6</a:t>
            </a:r>
          </a:p>
          <a:p>
            <a:r>
              <a:rPr lang="zh-CN" altLang="en-US" b="0" i="0" dirty="0">
                <a:solidFill>
                  <a:srgbClr val="222222"/>
                </a:solidFill>
                <a:effectLst/>
                <a:highlight>
                  <a:srgbClr val="FFFFFF"/>
                </a:highlight>
                <a:latin typeface="Harding"/>
              </a:rPr>
              <a:t>解剖交叉的</a:t>
            </a:r>
            <a:r>
              <a:rPr lang="en-US" altLang="zh-CN" b="0" i="0" dirty="0">
                <a:solidFill>
                  <a:srgbClr val="222222"/>
                </a:solidFill>
                <a:effectLst/>
                <a:highlight>
                  <a:srgbClr val="FFFFFF"/>
                </a:highlight>
                <a:latin typeface="Harding"/>
              </a:rPr>
              <a:t>E11.5</a:t>
            </a:r>
            <a:r>
              <a:rPr lang="zh-CN" altLang="en-US" b="0" i="0" dirty="0">
                <a:solidFill>
                  <a:srgbClr val="222222"/>
                </a:solidFill>
                <a:effectLst/>
                <a:highlight>
                  <a:srgbClr val="FFFFFF"/>
                </a:highlight>
                <a:latin typeface="Harding"/>
              </a:rPr>
              <a:t>期胚胎表明，纯合子要么在大约</a:t>
            </a:r>
            <a:r>
              <a:rPr lang="en-US" altLang="zh-CN" b="0" i="0" dirty="0">
                <a:solidFill>
                  <a:srgbClr val="222222"/>
                </a:solidFill>
                <a:effectLst/>
                <a:highlight>
                  <a:srgbClr val="FFFFFF"/>
                </a:highlight>
                <a:latin typeface="Harding"/>
              </a:rPr>
              <a:t>E9</a:t>
            </a:r>
            <a:r>
              <a:rPr lang="zh-CN" altLang="en-US" b="0" i="0" dirty="0">
                <a:solidFill>
                  <a:srgbClr val="222222"/>
                </a:solidFill>
                <a:effectLst/>
                <a:highlight>
                  <a:srgbClr val="FFFFFF"/>
                </a:highlight>
                <a:latin typeface="Harding"/>
              </a:rPr>
              <a:t>期发育停滞，要么发育成脊髓畸形，导致出生时死亡</a:t>
            </a:r>
            <a:r>
              <a:rPr lang="en-US" altLang="zh-CN" b="0" i="0" dirty="0">
                <a:solidFill>
                  <a:srgbClr val="222222"/>
                </a:solidFill>
                <a:effectLst/>
                <a:highlight>
                  <a:srgbClr val="FFFFFF"/>
                </a:highlight>
                <a:latin typeface="Harding"/>
              </a:rPr>
              <a:t>.</a:t>
            </a:r>
            <a:r>
              <a:rPr lang="zh-CN" altLang="en-US" b="0" i="0" dirty="0">
                <a:solidFill>
                  <a:srgbClr val="222222"/>
                </a:solidFill>
                <a:effectLst/>
                <a:highlight>
                  <a:srgbClr val="FFFFFF"/>
                </a:highlight>
                <a:latin typeface="Harding"/>
              </a:rPr>
              <a:t>绿色箭头表示脊髓区域畸形</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新生小鼠在胚胎发育过程中可能出现神经管闭合缺陷，类似于人类脊柱裂状况的神经管闭合缺陷</a:t>
            </a:r>
            <a:endParaRPr lang="en-US" altLang="zh-CN" b="0" i="0" dirty="0">
              <a:solidFill>
                <a:srgbClr val="222222"/>
              </a:solidFill>
              <a:effectLst/>
              <a:highlight>
                <a:srgbClr val="FFFFFF"/>
              </a:highlight>
              <a:latin typeface="Harding"/>
            </a:endParaRPr>
          </a:p>
          <a:p>
            <a:r>
              <a:rPr lang="zh-CN" altLang="en-US" b="0" i="0" dirty="0">
                <a:solidFill>
                  <a:srgbClr val="060607"/>
                </a:solidFill>
                <a:effectLst/>
                <a:highlight>
                  <a:srgbClr val="FFFFFF"/>
                </a:highlight>
                <a:latin typeface="-apple-system"/>
              </a:rPr>
              <a:t>神经管缺陷的潜在适应性成本</a:t>
            </a:r>
            <a:endParaRPr lang="en-US" altLang="zh-CN" b="0" i="0" dirty="0">
              <a:solidFill>
                <a:srgbClr val="222222"/>
              </a:solidFill>
              <a:effectLst/>
              <a:highlight>
                <a:srgbClr val="FFFFFF"/>
              </a:highlight>
              <a:latin typeface="Harding"/>
            </a:endParaRPr>
          </a:p>
          <a:p>
            <a:r>
              <a:rPr lang="zh-CN" altLang="en-US" b="0" i="0" dirty="0">
                <a:solidFill>
                  <a:srgbClr val="060607"/>
                </a:solidFill>
                <a:effectLst/>
                <a:highlight>
                  <a:srgbClr val="FFFFFF"/>
                </a:highlight>
                <a:latin typeface="-apple-system"/>
              </a:rPr>
              <a:t>具体来说，人类的祖先在进化过程中失去了尾巴，这一变化可能有助于更有效的双足行走和运动，是一种适应性变化。然而，这种遗传变化可能也增加了某些发育障碍的风险，特别是神经管缺陷</a:t>
            </a:r>
            <a:endParaRPr lang="en-US" altLang="zh-CN" b="0" i="0" dirty="0">
              <a:solidFill>
                <a:srgbClr val="060607"/>
              </a:solidFill>
              <a:effectLst/>
              <a:highlight>
                <a:srgbClr val="FFFFFF"/>
              </a:highlight>
              <a:latin typeface="-apple-system"/>
            </a:endParaRPr>
          </a:p>
          <a:p>
            <a:r>
              <a:rPr lang="zh-CN" altLang="en-US" b="0" i="0" dirty="0">
                <a:solidFill>
                  <a:srgbClr val="060607"/>
                </a:solidFill>
                <a:effectLst/>
                <a:highlight>
                  <a:srgbClr val="FFFFFF"/>
                </a:highlight>
                <a:latin typeface="-apple-system"/>
              </a:rPr>
              <a:t>失去尾巴的好处（如更有效的运动能力）可能超过了增加神经管缺陷风险的坏处，从而在自然选择过程中被保留</a:t>
            </a:r>
            <a:endParaRPr lang="en-US" altLang="zh-CN" b="0" i="0" dirty="0">
              <a:solidFill>
                <a:srgbClr val="222222"/>
              </a:solidFill>
              <a:effectLst/>
              <a:highlight>
                <a:srgbClr val="FFFFFF"/>
              </a:highlight>
              <a:latin typeface="Harding"/>
            </a:endParaRPr>
          </a:p>
          <a:p>
            <a:endParaRPr lang="en-US" altLang="zh-CN" b="0" i="1" baseline="3000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17</a:t>
            </a:fld>
            <a:endParaRPr lang="zh-CN" altLang="en-US"/>
          </a:p>
        </p:txBody>
      </p:sp>
    </p:spTree>
    <p:extLst>
      <p:ext uri="{BB962C8B-B14F-4D97-AF65-F5344CB8AC3E}">
        <p14:creationId xmlns:p14="http://schemas.microsoft.com/office/powerpoint/2010/main" val="25704786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060607"/>
                </a:solidFill>
                <a:effectLst/>
                <a:highlight>
                  <a:srgbClr val="FFFFFF"/>
                </a:highlight>
                <a:latin typeface="-apple-system"/>
              </a:rPr>
              <a:t>提出了一个具体的遗传机制来解释人类和类人猿失去尾巴的进化过程</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在</a:t>
            </a:r>
            <a:r>
              <a:rPr lang="en-US" altLang="zh-CN" b="0" i="1" dirty="0">
                <a:solidFill>
                  <a:srgbClr val="222222"/>
                </a:solidFill>
                <a:effectLst/>
                <a:highlight>
                  <a:srgbClr val="FFFFFF"/>
                </a:highlight>
                <a:latin typeface="Harding"/>
              </a:rPr>
              <a:t>TBXT</a:t>
            </a:r>
            <a:r>
              <a:rPr lang="zh-CN" altLang="en-US" b="0" i="0" dirty="0">
                <a:solidFill>
                  <a:srgbClr val="222222"/>
                </a:solidFill>
                <a:effectLst/>
                <a:highlight>
                  <a:srgbClr val="FFFFFF"/>
                </a:highlight>
                <a:latin typeface="Harding"/>
              </a:rPr>
              <a:t>基因突变导致神经管缺陷和</a:t>
            </a:r>
            <a:r>
              <a:rPr lang="en-US" altLang="zh-CN" b="0" i="0" dirty="0">
                <a:solidFill>
                  <a:srgbClr val="222222"/>
                </a:solidFill>
                <a:effectLst/>
                <a:highlight>
                  <a:srgbClr val="FFFFFF"/>
                </a:highlight>
                <a:latin typeface="Harding"/>
              </a:rPr>
              <a:t>/</a:t>
            </a:r>
            <a:r>
              <a:rPr lang="zh-CN" altLang="en-US" b="0" i="0" dirty="0">
                <a:solidFill>
                  <a:srgbClr val="222222"/>
                </a:solidFill>
                <a:effectLst/>
                <a:highlight>
                  <a:srgbClr val="FFFFFF"/>
                </a:highlight>
                <a:latin typeface="Harding"/>
              </a:rPr>
              <a:t>或骶骨发育不全的突变</a:t>
            </a:r>
            <a:r>
              <a:rPr lang="en-US" altLang="zh-CN" b="0" i="0" dirty="0">
                <a:solidFill>
                  <a:srgbClr val="222222"/>
                </a:solidFill>
                <a:effectLst/>
                <a:highlight>
                  <a:srgbClr val="FFFFFF"/>
                </a:highlight>
                <a:latin typeface="Harding"/>
              </a:rPr>
              <a:t>	</a:t>
            </a:r>
            <a:r>
              <a:rPr lang="zh-CN" altLang="en-US" b="0" i="0" dirty="0">
                <a:solidFill>
                  <a:srgbClr val="222222"/>
                </a:solidFill>
                <a:effectLst/>
                <a:highlight>
                  <a:srgbClr val="FFFFFF"/>
                </a:highlight>
                <a:latin typeface="Harding"/>
              </a:rPr>
              <a:t>大约</a:t>
            </a:r>
            <a:r>
              <a:rPr lang="en-US" altLang="zh-CN" b="0" i="0" dirty="0">
                <a:solidFill>
                  <a:srgbClr val="222222"/>
                </a:solidFill>
                <a:effectLst/>
                <a:highlight>
                  <a:srgbClr val="FFFFFF"/>
                </a:highlight>
                <a:latin typeface="Harding"/>
              </a:rPr>
              <a:t>2500</a:t>
            </a:r>
            <a:r>
              <a:rPr lang="zh-CN" altLang="en-US" b="0" i="0" dirty="0">
                <a:solidFill>
                  <a:srgbClr val="222222"/>
                </a:solidFill>
                <a:effectLst/>
                <a:highlight>
                  <a:srgbClr val="FFFFFF"/>
                </a:highlight>
                <a:latin typeface="Harding"/>
              </a:rPr>
              <a:t>万年前发生的涉及尾巴丧失的进化权衡可能会继续影响今天的人类健康。</a:t>
            </a:r>
            <a:endParaRPr lang="zh-CN" altLang="en-US" dirty="0"/>
          </a:p>
        </p:txBody>
      </p:sp>
      <p:sp>
        <p:nvSpPr>
          <p:cNvPr id="4" name="灯片编号占位符 3"/>
          <p:cNvSpPr>
            <a:spLocks noGrp="1"/>
          </p:cNvSpPr>
          <p:nvPr>
            <p:ph type="sldNum" sz="quarter" idx="5"/>
          </p:nvPr>
        </p:nvSpPr>
        <p:spPr/>
        <p:txBody>
          <a:bodyPr/>
          <a:lstStyle/>
          <a:p>
            <a:fld id="{5AF38B89-19EA-45EA-B36D-62AAAE244C2E}" type="slidenum">
              <a:rPr lang="zh-CN" altLang="en-US" smtClean="0"/>
              <a:t>18</a:t>
            </a:fld>
            <a:endParaRPr lang="zh-CN" altLang="en-US"/>
          </a:p>
        </p:txBody>
      </p:sp>
    </p:spTree>
    <p:extLst>
      <p:ext uri="{BB962C8B-B14F-4D97-AF65-F5344CB8AC3E}">
        <p14:creationId xmlns:p14="http://schemas.microsoft.com/office/powerpoint/2010/main" val="12489149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AF38B89-19EA-45EA-B36D-62AAAE244C2E}" type="slidenum">
              <a:rPr lang="zh-CN" altLang="en-US" smtClean="0"/>
              <a:t>19</a:t>
            </a:fld>
            <a:endParaRPr lang="zh-CN" altLang="en-US"/>
          </a:p>
        </p:txBody>
      </p:sp>
    </p:spTree>
    <p:extLst>
      <p:ext uri="{BB962C8B-B14F-4D97-AF65-F5344CB8AC3E}">
        <p14:creationId xmlns:p14="http://schemas.microsoft.com/office/powerpoint/2010/main" val="36058459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222222"/>
                </a:solidFill>
                <a:effectLst/>
                <a:highlight>
                  <a:srgbClr val="FFFFFF"/>
                </a:highlight>
                <a:latin typeface="Harding"/>
              </a:rPr>
              <a:t>尾巴的丧失是人类的进化谱系中发生的最显着的解剖学变化之一</a:t>
            </a:r>
            <a:r>
              <a:rPr lang="en-US" altLang="zh-CN" b="0" i="0" baseline="30000" dirty="0">
                <a:solidFill>
                  <a:srgbClr val="006699"/>
                </a:solidFill>
                <a:effectLst/>
                <a:highlight>
                  <a:srgbClr val="FFFFFF"/>
                </a:highlight>
                <a:latin typeface="Harding"/>
                <a:hlinkClick r:id="rId3" tooltip="Campbell, B. Human Evolution: An Introduction to Man’s Adaptations (Routledge, 2017)."/>
              </a:rPr>
              <a:t>1,2,3</a:t>
            </a:r>
            <a:r>
              <a:rPr lang="zh-CN" altLang="en-US" b="0" i="0" dirty="0">
                <a:solidFill>
                  <a:srgbClr val="222222"/>
                </a:solidFill>
                <a:effectLst/>
                <a:highlight>
                  <a:srgbClr val="FFFFFF"/>
                </a:highlight>
                <a:latin typeface="Harding"/>
              </a:rPr>
              <a:t>，并提议在促进人类两足行走方面发挥作用</a:t>
            </a:r>
            <a:endParaRPr lang="en-US" altLang="zh-CN" b="0" i="0" dirty="0">
              <a:solidFill>
                <a:srgbClr val="222222"/>
              </a:solidFill>
              <a:effectLst/>
              <a:highlight>
                <a:srgbClr val="FFFFFF"/>
              </a:highlight>
              <a:latin typeface="Harding"/>
            </a:endParaRPr>
          </a:p>
          <a:p>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可弯曲的尾巴，有助于在占据树栖栖息地的同时抓握或握住物体</a:t>
            </a:r>
            <a:endParaRPr lang="en-US" altLang="zh-CN" b="0" i="0" dirty="0">
              <a:solidFill>
                <a:srgbClr val="222222"/>
              </a:solidFill>
              <a:effectLst/>
              <a:highlight>
                <a:srgbClr val="FFFFFF"/>
              </a:highlight>
              <a:latin typeface="Harding"/>
            </a:endParaRPr>
          </a:p>
          <a:p>
            <a:r>
              <a:rPr lang="en-US" altLang="zh-CN" b="0" i="0" dirty="0">
                <a:solidFill>
                  <a:srgbClr val="222222"/>
                </a:solidFill>
                <a:effectLst/>
                <a:highlight>
                  <a:srgbClr val="FFFFFF"/>
                </a:highlight>
                <a:latin typeface="Harding"/>
              </a:rPr>
              <a:t>2500</a:t>
            </a:r>
            <a:r>
              <a:rPr lang="zh-CN" altLang="en-US" b="0" i="0" dirty="0">
                <a:solidFill>
                  <a:srgbClr val="222222"/>
                </a:solidFill>
                <a:effectLst/>
                <a:highlight>
                  <a:srgbClr val="FFFFFF"/>
                </a:highlight>
                <a:latin typeface="Harding"/>
              </a:rPr>
              <a:t>万年前，当时类人猿谱系与古代旧大陆猴子分道扬镳。在现代人类中，只留下</a:t>
            </a:r>
            <a:r>
              <a:rPr lang="en-US" altLang="zh-CN" b="0" i="0" dirty="0">
                <a:solidFill>
                  <a:srgbClr val="222222"/>
                </a:solidFill>
                <a:effectLst/>
                <a:highlight>
                  <a:srgbClr val="FFFFFF"/>
                </a:highlight>
                <a:latin typeface="Harding"/>
              </a:rPr>
              <a:t>3-5</a:t>
            </a:r>
            <a:r>
              <a:rPr lang="zh-CN" altLang="en-US" b="0" i="0" dirty="0">
                <a:solidFill>
                  <a:srgbClr val="222222"/>
                </a:solidFill>
                <a:effectLst/>
                <a:highlight>
                  <a:srgbClr val="FFFFFF"/>
                </a:highlight>
                <a:latin typeface="Harding"/>
              </a:rPr>
              <a:t>块尾椎骨形成尾骨或尾骨</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灵长类动物基因组测序项目的最新进展</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脊椎动物的发育遗传学研究已经阐明了尾巴发育背后的基因调控网络</a:t>
            </a:r>
            <a:endParaRPr lang="en-US" altLang="zh-CN" b="0" i="0" dirty="0">
              <a:solidFill>
                <a:srgbClr val="222222"/>
              </a:solidFill>
              <a:effectLst/>
              <a:highlight>
                <a:srgbClr val="FFFFFF"/>
              </a:highlight>
              <a:latin typeface="Harding"/>
            </a:endParaRPr>
          </a:p>
          <a:p>
            <a:r>
              <a:rPr lang="zh-CN" altLang="en-US" b="0" i="0" dirty="0">
                <a:solidFill>
                  <a:srgbClr val="000000"/>
                </a:solidFill>
                <a:effectLst/>
                <a:highlight>
                  <a:srgbClr val="F9F7F7"/>
                </a:highlight>
                <a:latin typeface="Quicksand"/>
              </a:rPr>
              <a:t>上世纪九十年代，美国杰克逊实验室创建的一个关于小鼠基因组学、遗传学和生理学的公共数据库。整合了小鼠模型、基因组、表型、突变 方面的信息</a:t>
            </a:r>
            <a:endParaRPr lang="zh-CN" altLang="en-US" dirty="0"/>
          </a:p>
        </p:txBody>
      </p:sp>
      <p:sp>
        <p:nvSpPr>
          <p:cNvPr id="4" name="灯片编号占位符 3"/>
          <p:cNvSpPr>
            <a:spLocks noGrp="1"/>
          </p:cNvSpPr>
          <p:nvPr>
            <p:ph type="sldNum" sz="quarter" idx="5"/>
          </p:nvPr>
        </p:nvSpPr>
        <p:spPr/>
        <p:txBody>
          <a:bodyPr/>
          <a:lstStyle/>
          <a:p>
            <a:fld id="{5AF38B89-19EA-45EA-B36D-62AAAE244C2E}" type="slidenum">
              <a:rPr lang="zh-CN" altLang="en-US" smtClean="0"/>
              <a:t>2</a:t>
            </a:fld>
            <a:endParaRPr lang="zh-CN" altLang="en-US"/>
          </a:p>
        </p:txBody>
      </p:sp>
    </p:spTree>
    <p:extLst>
      <p:ext uri="{BB962C8B-B14F-4D97-AF65-F5344CB8AC3E}">
        <p14:creationId xmlns:p14="http://schemas.microsoft.com/office/powerpoint/2010/main" val="9129404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AF38B89-19EA-45EA-B36D-62AAAE244C2E}" type="slidenum">
              <a:rPr lang="zh-CN" altLang="en-US" smtClean="0"/>
              <a:t>20</a:t>
            </a:fld>
            <a:endParaRPr lang="zh-CN" altLang="en-US"/>
          </a:p>
        </p:txBody>
      </p:sp>
    </p:spTree>
    <p:extLst>
      <p:ext uri="{BB962C8B-B14F-4D97-AF65-F5344CB8AC3E}">
        <p14:creationId xmlns:p14="http://schemas.microsoft.com/office/powerpoint/2010/main" val="35272161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AF38B89-19EA-45EA-B36D-62AAAE244C2E}" type="slidenum">
              <a:rPr lang="zh-CN" altLang="en-US" smtClean="0"/>
              <a:t>21</a:t>
            </a:fld>
            <a:endParaRPr lang="zh-CN" altLang="en-US"/>
          </a:p>
        </p:txBody>
      </p:sp>
    </p:spTree>
    <p:extLst>
      <p:ext uri="{BB962C8B-B14F-4D97-AF65-F5344CB8AC3E}">
        <p14:creationId xmlns:p14="http://schemas.microsoft.com/office/powerpoint/2010/main" val="1987513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222222"/>
                </a:solidFill>
                <a:effectLst/>
                <a:highlight>
                  <a:srgbClr val="FFFFFF"/>
                </a:highlight>
                <a:latin typeface="Harding"/>
              </a:rPr>
              <a:t>类人猿进化代表了灵长类动物进化的一个延伸阶段，涉及许多表型变化和广泛的基因组序列变化</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因此，在基因组中查询类人猿特异性突变会产生数千万个候选突变</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a:t>
            </a:r>
            <a:r>
              <a:rPr lang="en-US" altLang="zh-CN" b="0" i="0" dirty="0">
                <a:solidFill>
                  <a:srgbClr val="222222"/>
                </a:solidFill>
                <a:effectLst/>
                <a:highlight>
                  <a:srgbClr val="FFFFFF"/>
                </a:highlight>
                <a:latin typeface="Harding"/>
              </a:rPr>
              <a:t>1</a:t>
            </a:r>
            <a:r>
              <a:rPr lang="zh-CN" altLang="en-US" b="0" i="0" dirty="0">
                <a:solidFill>
                  <a:srgbClr val="222222"/>
                </a:solidFill>
                <a:effectLst/>
                <a:highlight>
                  <a:srgbClr val="FFFFFF"/>
                </a:highlight>
                <a:latin typeface="Harding"/>
              </a:rPr>
              <a:t>）必须是类人猿特异性的，这意味着变体序列或氨基酸是类人猿物种所独有的，不能被任何其他有尾巴的物种共享</a:t>
            </a:r>
            <a:r>
              <a:rPr lang="en-US" altLang="zh-CN" b="0" i="0" dirty="0">
                <a:solidFill>
                  <a:srgbClr val="222222"/>
                </a:solidFill>
                <a:effectLst/>
                <a:highlight>
                  <a:srgbClr val="FFFFFF"/>
                </a:highlight>
                <a:latin typeface="Harding"/>
              </a:rPr>
              <a:t>;</a:t>
            </a:r>
          </a:p>
          <a:p>
            <a:r>
              <a:rPr lang="zh-CN" altLang="en-US" b="0" i="0" dirty="0">
                <a:solidFill>
                  <a:srgbClr val="222222"/>
                </a:solidFill>
                <a:effectLst/>
                <a:highlight>
                  <a:srgbClr val="FFFFFF"/>
                </a:highlight>
                <a:latin typeface="Harding"/>
              </a:rPr>
              <a:t>（</a:t>
            </a:r>
            <a:r>
              <a:rPr lang="en-US" altLang="zh-CN" b="0" i="0" dirty="0">
                <a:solidFill>
                  <a:srgbClr val="222222"/>
                </a:solidFill>
                <a:effectLst/>
                <a:highlight>
                  <a:srgbClr val="FFFFFF"/>
                </a:highlight>
                <a:latin typeface="Harding"/>
              </a:rPr>
              <a:t>2</a:t>
            </a:r>
            <a:r>
              <a:rPr lang="zh-CN" altLang="en-US" b="0" i="0" dirty="0">
                <a:solidFill>
                  <a:srgbClr val="222222"/>
                </a:solidFill>
                <a:effectLst/>
                <a:highlight>
                  <a:srgbClr val="FFFFFF"/>
                </a:highlight>
                <a:latin typeface="Harding"/>
              </a:rPr>
              <a:t>）相关基因的功能与尾部发育有关。</a:t>
            </a:r>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3</a:t>
            </a:fld>
            <a:endParaRPr lang="zh-CN" altLang="en-US"/>
          </a:p>
        </p:txBody>
      </p:sp>
    </p:spTree>
    <p:extLst>
      <p:ext uri="{BB962C8B-B14F-4D97-AF65-F5344CB8AC3E}">
        <p14:creationId xmlns:p14="http://schemas.microsoft.com/office/powerpoint/2010/main" val="559826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222222"/>
                </a:solidFill>
                <a:effectLst/>
                <a:highlight>
                  <a:srgbClr val="FFFFFF"/>
                </a:highlight>
                <a:latin typeface="Harding"/>
              </a:rPr>
              <a:t>无尾</a:t>
            </a:r>
            <a:r>
              <a:rPr lang="en-US" altLang="zh-CN" b="0" i="0" dirty="0">
                <a:solidFill>
                  <a:srgbClr val="222222"/>
                </a:solidFill>
                <a:effectLst/>
                <a:highlight>
                  <a:srgbClr val="FFFFFF"/>
                </a:highlight>
                <a:latin typeface="Harding"/>
              </a:rPr>
              <a:t>,</a:t>
            </a:r>
            <a:r>
              <a:rPr lang="zh-CN" altLang="en-US" b="0" i="0" dirty="0">
                <a:solidFill>
                  <a:srgbClr val="222222"/>
                </a:solidFill>
                <a:effectLst/>
                <a:highlight>
                  <a:srgbClr val="FFFFFF"/>
                </a:highlight>
                <a:latin typeface="Harding"/>
              </a:rPr>
              <a:t>退化尾巴</a:t>
            </a:r>
            <a:r>
              <a:rPr lang="en-US" altLang="zh-CN" b="0" i="0" dirty="0">
                <a:solidFill>
                  <a:srgbClr val="222222"/>
                </a:solidFill>
                <a:effectLst/>
                <a:highlight>
                  <a:srgbClr val="FFFFFF"/>
                </a:highlight>
                <a:latin typeface="Harding"/>
              </a:rPr>
              <a:t>,</a:t>
            </a:r>
            <a:r>
              <a:rPr lang="zh-CN" altLang="en-US" b="0" i="0" dirty="0">
                <a:solidFill>
                  <a:srgbClr val="222222"/>
                </a:solidFill>
                <a:effectLst/>
                <a:highlight>
                  <a:srgbClr val="FFFFFF"/>
                </a:highlight>
                <a:latin typeface="Harding"/>
              </a:rPr>
              <a:t>短尾</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提取了</a:t>
            </a:r>
            <a:r>
              <a:rPr lang="en-US" altLang="zh-CN" b="0" i="0" dirty="0">
                <a:solidFill>
                  <a:srgbClr val="222222"/>
                </a:solidFill>
                <a:effectLst/>
                <a:highlight>
                  <a:srgbClr val="FFFFFF"/>
                </a:highlight>
                <a:latin typeface="Harding"/>
              </a:rPr>
              <a:t>8</a:t>
            </a:r>
            <a:r>
              <a:rPr lang="zh-CN" altLang="en-US" b="0" i="0" dirty="0">
                <a:solidFill>
                  <a:srgbClr val="222222"/>
                </a:solidFill>
                <a:effectLst/>
                <a:highlight>
                  <a:srgbClr val="FFFFFF"/>
                </a:highlight>
                <a:latin typeface="Harding"/>
              </a:rPr>
              <a:t>个物种中</a:t>
            </a:r>
            <a:r>
              <a:rPr lang="en-US" altLang="zh-CN" b="0" i="0" dirty="0">
                <a:solidFill>
                  <a:srgbClr val="222222"/>
                </a:solidFill>
                <a:effectLst/>
                <a:highlight>
                  <a:srgbClr val="FFFFFF"/>
                </a:highlight>
                <a:latin typeface="Harding"/>
              </a:rPr>
              <a:t>140</a:t>
            </a:r>
            <a:r>
              <a:rPr lang="zh-CN" altLang="en-US" b="0" i="0" dirty="0">
                <a:solidFill>
                  <a:srgbClr val="222222"/>
                </a:solidFill>
                <a:effectLst/>
                <a:highlight>
                  <a:srgbClr val="FFFFFF"/>
                </a:highlight>
                <a:latin typeface="Harding"/>
              </a:rPr>
              <a:t>个基因的同源区域，以及上游和下游序列的</a:t>
            </a:r>
            <a:r>
              <a:rPr lang="en-US" altLang="zh-CN" b="0" i="0" dirty="0">
                <a:solidFill>
                  <a:srgbClr val="222222"/>
                </a:solidFill>
                <a:effectLst/>
                <a:highlight>
                  <a:srgbClr val="FFFFFF"/>
                </a:highlight>
                <a:latin typeface="Harding"/>
              </a:rPr>
              <a:t>10,000 bp</a:t>
            </a:r>
          </a:p>
          <a:p>
            <a:r>
              <a:rPr lang="zh-CN" altLang="en-US" b="0" i="0" dirty="0">
                <a:solidFill>
                  <a:srgbClr val="060607"/>
                </a:solidFill>
                <a:effectLst/>
                <a:highlight>
                  <a:srgbClr val="FFFFFF"/>
                </a:highlight>
                <a:latin typeface="-apple-system"/>
              </a:rPr>
              <a:t>基因组序列被多对多（</a:t>
            </a:r>
            <a:r>
              <a:rPr lang="en-US" altLang="zh-CN" b="0" i="0" dirty="0">
                <a:solidFill>
                  <a:srgbClr val="060607"/>
                </a:solidFill>
                <a:effectLst/>
                <a:highlight>
                  <a:srgbClr val="FFFFFF"/>
                </a:highlight>
                <a:latin typeface="-apple-system"/>
              </a:rPr>
              <a:t>multi-to-multi</a:t>
            </a:r>
            <a:r>
              <a:rPr lang="zh-CN" altLang="en-US" b="0" i="0" dirty="0">
                <a:solidFill>
                  <a:srgbClr val="060607"/>
                </a:solidFill>
                <a:effectLst/>
                <a:highlight>
                  <a:srgbClr val="FFFFFF"/>
                </a:highlight>
                <a:latin typeface="-apple-system"/>
              </a:rPr>
              <a:t>）地比对，以</a:t>
            </a:r>
            <a:r>
              <a:rPr lang="en-US" altLang="zh-CN" b="0" i="0" dirty="0" err="1">
                <a:solidFill>
                  <a:srgbClr val="060607"/>
                </a:solidFill>
                <a:effectLst/>
                <a:highlight>
                  <a:srgbClr val="FFFFFF"/>
                </a:highlight>
                <a:latin typeface="-apple-system"/>
              </a:rPr>
              <a:t>xunzzhao</a:t>
            </a:r>
            <a:r>
              <a:rPr lang="zh-CN" altLang="en-US" b="0" i="0" dirty="0">
                <a:solidFill>
                  <a:srgbClr val="060607"/>
                </a:solidFill>
                <a:effectLst/>
                <a:highlight>
                  <a:srgbClr val="FFFFFF"/>
                </a:highlight>
                <a:latin typeface="-apple-system"/>
              </a:rPr>
              <a:t>保守的序列以及物种特有的遗传特征</a:t>
            </a:r>
            <a:endParaRPr lang="en-US" altLang="zh-CN" b="0" i="0" dirty="0">
              <a:solidFill>
                <a:srgbClr val="060607"/>
              </a:solidFill>
              <a:effectLst/>
              <a:highlight>
                <a:srgbClr val="FFFFFF"/>
              </a:highlight>
              <a:latin typeface="-apple-system"/>
            </a:endParaRPr>
          </a:p>
          <a:p>
            <a:r>
              <a:rPr lang="zh-CN" altLang="en-US" b="0" i="0" dirty="0">
                <a:solidFill>
                  <a:srgbClr val="222222"/>
                </a:solidFill>
                <a:effectLst/>
                <a:highlight>
                  <a:srgbClr val="FFFFFF"/>
                </a:highlight>
                <a:latin typeface="Harding"/>
              </a:rPr>
              <a:t>六种类人猿物种共有的基因片段插入，但在两个外群猴子物种都不存在，被鉴定为推定的类人猿特异性插入</a:t>
            </a:r>
            <a:endParaRPr lang="en-US" altLang="zh-CN" b="0" i="0" dirty="0">
              <a:solidFill>
                <a:srgbClr val="222222"/>
              </a:solidFill>
              <a:effectLst/>
              <a:highlight>
                <a:srgbClr val="FFFFFF"/>
              </a:highlight>
              <a:latin typeface="Harding"/>
            </a:endParaRPr>
          </a:p>
          <a:p>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4</a:t>
            </a:fld>
            <a:endParaRPr lang="zh-CN" altLang="en-US"/>
          </a:p>
        </p:txBody>
      </p:sp>
    </p:spTree>
    <p:extLst>
      <p:ext uri="{BB962C8B-B14F-4D97-AF65-F5344CB8AC3E}">
        <p14:creationId xmlns:p14="http://schemas.microsoft.com/office/powerpoint/2010/main" val="1674774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err="1">
                <a:solidFill>
                  <a:srgbClr val="060607"/>
                </a:solidFill>
                <a:effectLst/>
                <a:highlight>
                  <a:srgbClr val="FFFFFF"/>
                </a:highlight>
                <a:latin typeface="-apple-system"/>
              </a:rPr>
              <a:t>Ensembl</a:t>
            </a:r>
            <a:r>
              <a:rPr lang="zh-CN" altLang="en-US" b="0" i="0" dirty="0">
                <a:solidFill>
                  <a:srgbClr val="060607"/>
                </a:solidFill>
                <a:effectLst/>
                <a:highlight>
                  <a:srgbClr val="FFFFFF"/>
                </a:highlight>
                <a:latin typeface="-apple-system"/>
              </a:rPr>
              <a:t>的变异效应预测器（</a:t>
            </a:r>
            <a:r>
              <a:rPr lang="en-US" altLang="zh-CN" b="0" i="0" dirty="0">
                <a:solidFill>
                  <a:srgbClr val="060607"/>
                </a:solidFill>
                <a:effectLst/>
                <a:highlight>
                  <a:srgbClr val="FFFFFF"/>
                </a:highlight>
                <a:latin typeface="-apple-system"/>
              </a:rPr>
              <a:t>Variant Effect Predictor</a:t>
            </a:r>
            <a:r>
              <a:rPr lang="zh-CN" altLang="en-US" b="0" i="0" dirty="0">
                <a:solidFill>
                  <a:srgbClr val="060607"/>
                </a:solidFill>
                <a:effectLst/>
                <a:highlight>
                  <a:srgbClr val="FFFFFF"/>
                </a:highlight>
                <a:latin typeface="-apple-system"/>
              </a:rPr>
              <a:t>，简称</a:t>
            </a:r>
            <a:r>
              <a:rPr lang="en-US" altLang="zh-CN" b="0" i="0" dirty="0">
                <a:solidFill>
                  <a:srgbClr val="060607"/>
                </a:solidFill>
                <a:effectLst/>
                <a:highlight>
                  <a:srgbClr val="FFFFFF"/>
                </a:highlight>
                <a:latin typeface="-apple-system"/>
              </a:rPr>
              <a:t>VEP</a:t>
            </a:r>
            <a:r>
              <a:rPr lang="zh-CN" altLang="en-US" b="0" i="0" dirty="0">
                <a:solidFill>
                  <a:srgbClr val="060607"/>
                </a:solidFill>
                <a:effectLst/>
                <a:highlight>
                  <a:srgbClr val="FFFFFF"/>
                </a:highlight>
                <a:latin typeface="-apple-system"/>
              </a:rPr>
              <a:t>）是一个生物信息学工具，它用于预测基因组变异对基因产物（如蛋白质）功能可能产生的影响。</a:t>
            </a:r>
            <a:r>
              <a:rPr lang="en-US" altLang="zh-CN" b="0" i="0" dirty="0">
                <a:solidFill>
                  <a:srgbClr val="060607"/>
                </a:solidFill>
                <a:effectLst/>
                <a:highlight>
                  <a:srgbClr val="FFFFFF"/>
                </a:highlight>
                <a:latin typeface="-apple-system"/>
              </a:rPr>
              <a:t>VEP</a:t>
            </a:r>
            <a:r>
              <a:rPr lang="zh-CN" altLang="en-US" b="0" i="0" dirty="0">
                <a:solidFill>
                  <a:srgbClr val="060607"/>
                </a:solidFill>
                <a:effectLst/>
                <a:highlight>
                  <a:srgbClr val="FFFFFF"/>
                </a:highlight>
                <a:latin typeface="-apple-system"/>
              </a:rPr>
              <a:t>可以分析单核苷酸变异（</a:t>
            </a:r>
            <a:r>
              <a:rPr lang="en-US" altLang="zh-CN" b="0" i="0" dirty="0">
                <a:solidFill>
                  <a:srgbClr val="060607"/>
                </a:solidFill>
                <a:effectLst/>
                <a:highlight>
                  <a:srgbClr val="FFFFFF"/>
                </a:highlight>
                <a:latin typeface="-apple-system"/>
              </a:rPr>
              <a:t>SNVs</a:t>
            </a:r>
            <a:r>
              <a:rPr lang="zh-CN" altLang="en-US" b="0" i="0" dirty="0">
                <a:solidFill>
                  <a:srgbClr val="060607"/>
                </a:solidFill>
                <a:effectLst/>
                <a:highlight>
                  <a:srgbClr val="FFFFFF"/>
                </a:highlight>
                <a:latin typeface="-apple-system"/>
              </a:rPr>
              <a:t>）、插入、缺失、剪接位点变异以及其他类型的遗传变异，并预测这些变异对基因的转录和翻译产物的影响。</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跨物种的进一步检查比较</a:t>
            </a:r>
            <a:endParaRPr lang="en-US" altLang="zh-CN" b="0" i="0" dirty="0">
              <a:solidFill>
                <a:srgbClr val="222222"/>
              </a:solidFill>
              <a:effectLst/>
              <a:highlight>
                <a:srgbClr val="FFFFFF"/>
              </a:highlight>
              <a:latin typeface="Harding"/>
            </a:endParaRPr>
          </a:p>
          <a:p>
            <a:r>
              <a:rPr lang="en-US" altLang="zh-CN" b="0" i="0" dirty="0">
                <a:solidFill>
                  <a:srgbClr val="060607"/>
                </a:solidFill>
                <a:effectLst/>
                <a:highlight>
                  <a:srgbClr val="FFFFFF"/>
                </a:highlight>
                <a:latin typeface="-apple-system"/>
              </a:rPr>
              <a:t>UCSC Genome Browser</a:t>
            </a:r>
            <a:r>
              <a:rPr lang="zh-CN" altLang="en-US" b="0" i="0" dirty="0">
                <a:solidFill>
                  <a:srgbClr val="060607"/>
                </a:solidFill>
                <a:effectLst/>
                <a:highlight>
                  <a:srgbClr val="FFFFFF"/>
                </a:highlight>
                <a:latin typeface="-apple-system"/>
              </a:rPr>
              <a:t>的比较基因组学模块允许研究者比较多个物种的基因组序列，以识别物种特异性特征</a:t>
            </a:r>
            <a:r>
              <a:rPr lang="en-US" altLang="zh-CN" b="0" i="0" dirty="0">
                <a:solidFill>
                  <a:srgbClr val="222222"/>
                </a:solidFill>
                <a:effectLst/>
                <a:highlight>
                  <a:srgbClr val="FFFFFF"/>
                </a:highlight>
                <a:latin typeface="Harding"/>
              </a:rPr>
              <a:t>(</a:t>
            </a:r>
            <a:r>
              <a:rPr lang="en-US" altLang="zh-CN" b="0" i="0" dirty="0">
                <a:solidFill>
                  <a:srgbClr val="060607"/>
                </a:solidFill>
                <a:effectLst/>
                <a:highlight>
                  <a:srgbClr val="FFFFFF"/>
                </a:highlight>
                <a:latin typeface="-apple-system"/>
              </a:rPr>
              <a:t>241</a:t>
            </a:r>
            <a:r>
              <a:rPr lang="zh-CN" altLang="en-US" b="0" i="0" dirty="0">
                <a:solidFill>
                  <a:srgbClr val="060607"/>
                </a:solidFill>
                <a:effectLst/>
                <a:highlight>
                  <a:srgbClr val="FFFFFF"/>
                </a:highlight>
                <a:latin typeface="-apple-system"/>
              </a:rPr>
              <a:t>个物种</a:t>
            </a:r>
            <a:r>
              <a:rPr lang="en-US" altLang="zh-CN" b="0" i="0" dirty="0">
                <a:solidFill>
                  <a:srgbClr val="222222"/>
                </a:solidFill>
                <a:effectLst/>
                <a:highlight>
                  <a:srgbClr val="FFFFFF"/>
                </a:highlight>
                <a:latin typeface="Harding"/>
              </a:rPr>
              <a:t>)</a:t>
            </a:r>
          </a:p>
          <a:p>
            <a:r>
              <a:rPr lang="en-US" altLang="zh-CN" b="0" i="0" dirty="0">
                <a:solidFill>
                  <a:srgbClr val="222222"/>
                </a:solidFill>
                <a:effectLst/>
                <a:highlight>
                  <a:srgbClr val="FFFFFF"/>
                </a:highlight>
                <a:latin typeface="Harding"/>
              </a:rPr>
              <a:t>1</a:t>
            </a:r>
            <a:r>
              <a:rPr lang="zh-CN" altLang="en-US" b="0" i="0" dirty="0">
                <a:solidFill>
                  <a:srgbClr val="222222"/>
                </a:solidFill>
                <a:effectLst/>
                <a:highlight>
                  <a:srgbClr val="FFFFFF"/>
                </a:highlight>
                <a:latin typeface="Harding"/>
              </a:rPr>
              <a:t>）外群特异性变异</a:t>
            </a:r>
            <a:r>
              <a:rPr lang="en-US" altLang="zh-CN" b="0" i="0" dirty="0">
                <a:solidFill>
                  <a:srgbClr val="222222"/>
                </a:solidFill>
                <a:effectLst/>
                <a:highlight>
                  <a:srgbClr val="FFFFFF"/>
                </a:highlight>
                <a:latin typeface="Harding"/>
              </a:rPr>
              <a:t>;</a:t>
            </a:r>
            <a:r>
              <a:rPr lang="zh-CN" altLang="en-US" b="0" i="0" dirty="0">
                <a:solidFill>
                  <a:srgbClr val="222222"/>
                </a:solidFill>
                <a:effectLst/>
                <a:highlight>
                  <a:srgbClr val="FFFFFF"/>
                </a:highlight>
                <a:latin typeface="Harding"/>
              </a:rPr>
              <a:t>（</a:t>
            </a:r>
            <a:r>
              <a:rPr lang="en-US" altLang="zh-CN" b="0" i="0" dirty="0">
                <a:solidFill>
                  <a:srgbClr val="222222"/>
                </a:solidFill>
                <a:effectLst/>
                <a:highlight>
                  <a:srgbClr val="FFFFFF"/>
                </a:highlight>
                <a:latin typeface="Harding"/>
              </a:rPr>
              <a:t>2</a:t>
            </a:r>
            <a:r>
              <a:rPr lang="zh-CN" altLang="en-US" b="0" i="0" dirty="0">
                <a:solidFill>
                  <a:srgbClr val="222222"/>
                </a:solidFill>
                <a:effectLst/>
                <a:highlight>
                  <a:srgbClr val="FFFFFF"/>
                </a:highlight>
                <a:latin typeface="Harding"/>
              </a:rPr>
              <a:t>）次要转录本中变异功能的假阳性注释</a:t>
            </a:r>
            <a:r>
              <a:rPr lang="en-US" altLang="zh-CN" b="0" i="0" dirty="0">
                <a:solidFill>
                  <a:srgbClr val="222222"/>
                </a:solidFill>
                <a:effectLst/>
                <a:highlight>
                  <a:srgbClr val="FFFFFF"/>
                </a:highlight>
                <a:latin typeface="Harding"/>
              </a:rPr>
              <a:t>;</a:t>
            </a:r>
            <a:r>
              <a:rPr lang="zh-CN" altLang="en-US" b="0" i="0" dirty="0">
                <a:solidFill>
                  <a:srgbClr val="060607"/>
                </a:solidFill>
                <a:effectLst/>
                <a:highlight>
                  <a:srgbClr val="FFFFFF"/>
                </a:highlight>
                <a:latin typeface="-apple-system"/>
              </a:rPr>
              <a:t>是指在生物信息学分析中，一个遗传变异（如单核苷酸变异</a:t>
            </a:r>
            <a:r>
              <a:rPr lang="en-US" altLang="zh-CN" b="0" i="0" dirty="0">
                <a:solidFill>
                  <a:srgbClr val="060607"/>
                </a:solidFill>
                <a:effectLst/>
                <a:highlight>
                  <a:srgbClr val="FFFFFF"/>
                </a:highlight>
                <a:latin typeface="-apple-system"/>
              </a:rPr>
              <a:t>SNV</a:t>
            </a:r>
            <a:r>
              <a:rPr lang="zh-CN" altLang="en-US" b="0" i="0" dirty="0">
                <a:solidFill>
                  <a:srgbClr val="060607"/>
                </a:solidFill>
                <a:effectLst/>
                <a:highlight>
                  <a:srgbClr val="FFFFFF"/>
                </a:highlight>
                <a:latin typeface="-apple-system"/>
              </a:rPr>
              <a:t>）被错误地预测为会影响基因功能，但实际上这个变异位于一个非主要（次要）的转录本中，且对基因的主要功能没有影响</a:t>
            </a:r>
            <a:r>
              <a:rPr lang="zh-CN" altLang="en-US" b="0" i="0" dirty="0">
                <a:solidFill>
                  <a:srgbClr val="222222"/>
                </a:solidFill>
                <a:effectLst/>
                <a:highlight>
                  <a:srgbClr val="FFFFFF"/>
                </a:highlight>
                <a:latin typeface="Harding"/>
              </a:rPr>
              <a:t>（</a:t>
            </a:r>
            <a:r>
              <a:rPr lang="en-US" altLang="zh-CN" b="0" i="0" dirty="0">
                <a:solidFill>
                  <a:srgbClr val="222222"/>
                </a:solidFill>
                <a:effectLst/>
                <a:highlight>
                  <a:srgbClr val="FFFFFF"/>
                </a:highlight>
                <a:latin typeface="Harding"/>
              </a:rPr>
              <a:t>3</a:t>
            </a:r>
            <a:r>
              <a:rPr lang="zh-CN" altLang="en-US" b="0" i="0" dirty="0">
                <a:solidFill>
                  <a:srgbClr val="222222"/>
                </a:solidFill>
                <a:effectLst/>
                <a:highlight>
                  <a:srgbClr val="FFFFFF"/>
                </a:highlight>
                <a:latin typeface="Harding"/>
              </a:rPr>
              <a:t>）类人猿物种中的错义变异，但在至少一个其他有尾物种中共享相同的氨基酸。这些变异不被认为是可能影响类人猿尾巴损失进化的候选者</a:t>
            </a:r>
            <a:endParaRPr lang="en-US" altLang="zh-CN" b="0" i="0" dirty="0">
              <a:solidFill>
                <a:srgbClr val="222222"/>
              </a:solidFill>
              <a:effectLst/>
              <a:highlight>
                <a:srgbClr val="FFFFFF"/>
              </a:highlight>
              <a:latin typeface="Harding"/>
            </a:endParaRPr>
          </a:p>
          <a:p>
            <a:endParaRPr lang="en-US" altLang="zh-CN" b="0" i="0" dirty="0">
              <a:solidFill>
                <a:srgbClr val="222222"/>
              </a:solidFill>
              <a:effectLst/>
              <a:highlight>
                <a:srgbClr val="FFFFFF"/>
              </a:highlight>
              <a:latin typeface="Harding"/>
            </a:endParaRPr>
          </a:p>
          <a:p>
            <a:r>
              <a:rPr lang="zh-CN" altLang="en-US" b="0" i="0" dirty="0">
                <a:solidFill>
                  <a:srgbClr val="FFFFFF"/>
                </a:solidFill>
                <a:effectLst/>
                <a:highlight>
                  <a:srgbClr val="2D65F7"/>
                </a:highlight>
                <a:latin typeface="-apple-system"/>
              </a:rPr>
              <a:t>这些变异扰动的是那些影响更普遍的生长和发育功能的基因，而不是特定的尾巴减少表型</a:t>
            </a:r>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5</a:t>
            </a:fld>
            <a:endParaRPr lang="zh-CN" altLang="en-US"/>
          </a:p>
        </p:txBody>
      </p:sp>
    </p:spTree>
    <p:extLst>
      <p:ext uri="{BB962C8B-B14F-4D97-AF65-F5344CB8AC3E}">
        <p14:creationId xmlns:p14="http://schemas.microsoft.com/office/powerpoint/2010/main" val="20760819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222222"/>
                </a:solidFill>
                <a:effectLst/>
                <a:highlight>
                  <a:srgbClr val="FFFFFF"/>
                </a:highlight>
                <a:latin typeface="Harding"/>
              </a:rPr>
              <a:t>无尾</a:t>
            </a:r>
            <a:r>
              <a:rPr lang="en-US" altLang="zh-CN" b="0" i="0" dirty="0">
                <a:solidFill>
                  <a:srgbClr val="222222"/>
                </a:solidFill>
                <a:effectLst/>
                <a:highlight>
                  <a:srgbClr val="FFFFFF"/>
                </a:highlight>
                <a:latin typeface="Harding"/>
              </a:rPr>
              <a:t>,</a:t>
            </a:r>
            <a:r>
              <a:rPr lang="zh-CN" altLang="en-US" b="0" i="0" dirty="0">
                <a:solidFill>
                  <a:srgbClr val="222222"/>
                </a:solidFill>
                <a:effectLst/>
                <a:highlight>
                  <a:srgbClr val="FFFFFF"/>
                </a:highlight>
                <a:latin typeface="Harding"/>
              </a:rPr>
              <a:t>退化尾巴</a:t>
            </a:r>
            <a:r>
              <a:rPr lang="en-US" altLang="zh-CN" b="0" i="0" dirty="0">
                <a:solidFill>
                  <a:srgbClr val="222222"/>
                </a:solidFill>
                <a:effectLst/>
                <a:highlight>
                  <a:srgbClr val="FFFFFF"/>
                </a:highlight>
                <a:latin typeface="Harding"/>
              </a:rPr>
              <a:t>,</a:t>
            </a:r>
            <a:r>
              <a:rPr lang="zh-CN" altLang="en-US" b="0" i="0" dirty="0">
                <a:solidFill>
                  <a:srgbClr val="222222"/>
                </a:solidFill>
                <a:effectLst/>
                <a:highlight>
                  <a:srgbClr val="FFFFFF"/>
                </a:highlight>
                <a:latin typeface="Harding"/>
              </a:rPr>
              <a:t>短尾</a:t>
            </a:r>
            <a:endParaRPr lang="en-US" altLang="zh-CN" b="0" i="0" dirty="0">
              <a:solidFill>
                <a:srgbClr val="222222"/>
              </a:solidFill>
              <a:effectLst/>
              <a:highlight>
                <a:srgbClr val="FFFFFF"/>
              </a:highlight>
              <a:latin typeface="Harding"/>
            </a:endParaRPr>
          </a:p>
          <a:p>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6</a:t>
            </a:fld>
            <a:endParaRPr lang="zh-CN" altLang="en-US"/>
          </a:p>
        </p:txBody>
      </p:sp>
    </p:spTree>
    <p:extLst>
      <p:ext uri="{BB962C8B-B14F-4D97-AF65-F5344CB8AC3E}">
        <p14:creationId xmlns:p14="http://schemas.microsoft.com/office/powerpoint/2010/main" val="1481952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111111"/>
                </a:solidFill>
                <a:effectLst/>
                <a:highlight>
                  <a:srgbClr val="FFFFFF"/>
                </a:highlight>
                <a:latin typeface="Microsoft YaHei" panose="020B0503020204020204" pitchFamily="34" charset="-122"/>
                <a:ea typeface="Microsoft YaHei" panose="020B0503020204020204" pitchFamily="34" charset="-122"/>
              </a:rPr>
              <a:t>100</a:t>
            </a:r>
            <a:r>
              <a:rPr lang="zh-CN" altLang="en-US" b="0" i="0" dirty="0">
                <a:solidFill>
                  <a:srgbClr val="111111"/>
                </a:solidFill>
                <a:effectLst/>
                <a:highlight>
                  <a:srgbClr val="FFFFFF"/>
                </a:highlight>
                <a:latin typeface="Microsoft YaHei" panose="020B0503020204020204" pitchFamily="34" charset="-122"/>
                <a:ea typeface="Microsoft YaHei" panose="020B0503020204020204" pitchFamily="34" charset="-122"/>
              </a:rPr>
              <a:t>万份拷贝。 也就是说平均</a:t>
            </a:r>
            <a:r>
              <a:rPr lang="en-US" altLang="zh-CN" b="0" i="0" dirty="0">
                <a:solidFill>
                  <a:srgbClr val="111111"/>
                </a:solidFill>
                <a:effectLst/>
                <a:highlight>
                  <a:srgbClr val="FFFFFF"/>
                </a:highlight>
                <a:latin typeface="Microsoft YaHei" panose="020B0503020204020204" pitchFamily="34" charset="-122"/>
                <a:ea typeface="Microsoft YaHei" panose="020B0503020204020204" pitchFamily="34" charset="-122"/>
              </a:rPr>
              <a:t>4</a:t>
            </a:r>
            <a:r>
              <a:rPr lang="zh-CN" altLang="en-US" b="0" i="0" dirty="0">
                <a:solidFill>
                  <a:srgbClr val="111111"/>
                </a:solidFill>
                <a:effectLst/>
                <a:highlight>
                  <a:srgbClr val="FFFFFF"/>
                </a:highlight>
                <a:latin typeface="Microsoft YaHei" panose="020B0503020204020204" pitchFamily="34" charset="-122"/>
                <a:ea typeface="Microsoft YaHei" panose="020B0503020204020204" pitchFamily="34" charset="-122"/>
              </a:rPr>
              <a:t>～</a:t>
            </a:r>
            <a:r>
              <a:rPr lang="en-US" altLang="zh-CN" b="0" i="0" dirty="0">
                <a:solidFill>
                  <a:srgbClr val="111111"/>
                </a:solidFill>
                <a:effectLst/>
                <a:highlight>
                  <a:srgbClr val="FFFFFF"/>
                </a:highlight>
                <a:latin typeface="Microsoft YaHei" panose="020B0503020204020204" pitchFamily="34" charset="-122"/>
                <a:ea typeface="Microsoft YaHei" panose="020B0503020204020204" pitchFamily="34" charset="-122"/>
              </a:rPr>
              <a:t>6 kb</a:t>
            </a:r>
            <a:r>
              <a:rPr lang="zh-CN" altLang="en-US" b="0" i="0" dirty="0">
                <a:solidFill>
                  <a:srgbClr val="111111"/>
                </a:solidFill>
                <a:effectLst/>
                <a:highlight>
                  <a:srgbClr val="FFFFFF"/>
                </a:highlight>
                <a:latin typeface="Microsoft YaHei" panose="020B0503020204020204" pitchFamily="34" charset="-122"/>
                <a:ea typeface="Microsoft YaHei" panose="020B0503020204020204" pitchFamily="34" charset="-122"/>
              </a:rPr>
              <a:t>中就有一个 </a:t>
            </a:r>
            <a:r>
              <a:rPr lang="en-US" altLang="zh-CN" b="0" i="0" dirty="0">
                <a:solidFill>
                  <a:srgbClr val="111111"/>
                </a:solidFill>
                <a:effectLst/>
                <a:highlight>
                  <a:srgbClr val="FFFFFF"/>
                </a:highlight>
                <a:latin typeface="Microsoft YaHei" panose="020B0503020204020204" pitchFamily="34" charset="-122"/>
                <a:ea typeface="Microsoft YaHei" panose="020B0503020204020204" pitchFamily="34" charset="-122"/>
              </a:rPr>
              <a:t>Alu</a:t>
            </a:r>
            <a:r>
              <a:rPr lang="zh-CN" altLang="en-US" b="0" i="0" dirty="0">
                <a:solidFill>
                  <a:srgbClr val="111111"/>
                </a:solidFill>
                <a:effectLst/>
                <a:highlight>
                  <a:srgbClr val="FFFFFF"/>
                </a:highlight>
                <a:latin typeface="Microsoft YaHei" panose="020B0503020204020204" pitchFamily="34" charset="-122"/>
                <a:ea typeface="Microsoft YaHei" panose="020B0503020204020204" pitchFamily="34" charset="-122"/>
              </a:rPr>
              <a:t>序列。 由于这种</a:t>
            </a:r>
            <a:r>
              <a:rPr lang="en-US" altLang="zh-CN" b="0" i="0" dirty="0">
                <a:solidFill>
                  <a:srgbClr val="111111"/>
                </a:solidFill>
                <a:effectLst/>
                <a:highlight>
                  <a:srgbClr val="FFFFFF"/>
                </a:highlight>
                <a:latin typeface="Microsoft YaHei" panose="020B0503020204020204" pitchFamily="34" charset="-122"/>
                <a:ea typeface="Microsoft YaHei" panose="020B0503020204020204" pitchFamily="34" charset="-122"/>
              </a:rPr>
              <a:t>DNA</a:t>
            </a:r>
            <a:r>
              <a:rPr lang="zh-CN" altLang="en-US" b="0" i="0" dirty="0">
                <a:solidFill>
                  <a:srgbClr val="111111"/>
                </a:solidFill>
                <a:effectLst/>
                <a:highlight>
                  <a:srgbClr val="FFFFFF"/>
                </a:highlight>
                <a:latin typeface="Microsoft YaHei" panose="020B0503020204020204" pitchFamily="34" charset="-122"/>
                <a:ea typeface="Microsoft YaHei" panose="020B0503020204020204" pitchFamily="34" charset="-122"/>
              </a:rPr>
              <a:t>序列中有限制性内切核酸酶</a:t>
            </a:r>
            <a:r>
              <a:rPr lang="en-US" altLang="zh-CN" b="0" i="0" dirty="0">
                <a:solidFill>
                  <a:srgbClr val="111111"/>
                </a:solidFill>
                <a:effectLst/>
                <a:highlight>
                  <a:srgbClr val="FFFFFF"/>
                </a:highlight>
                <a:latin typeface="Microsoft YaHei" panose="020B0503020204020204" pitchFamily="34" charset="-122"/>
                <a:ea typeface="Microsoft YaHei" panose="020B0503020204020204" pitchFamily="34" charset="-122"/>
              </a:rPr>
              <a:t>Alu</a:t>
            </a:r>
            <a:endParaRPr lang="en-US" altLang="zh-CN" b="0" i="0" dirty="0">
              <a:solidFill>
                <a:srgbClr val="222222"/>
              </a:solidFill>
              <a:effectLst/>
              <a:highlight>
                <a:srgbClr val="FFFFFF"/>
              </a:highlight>
              <a:latin typeface="Harding"/>
            </a:endParaRPr>
          </a:p>
          <a:p>
            <a:r>
              <a:rPr lang="zh-CN" altLang="en-US" b="0" i="0" dirty="0">
                <a:solidFill>
                  <a:srgbClr val="000818"/>
                </a:solidFill>
                <a:effectLst/>
                <a:highlight>
                  <a:srgbClr val="FFFFFF"/>
                </a:highlight>
                <a:latin typeface="PingFang SC"/>
              </a:rPr>
              <a:t>大灵长类辐射 </a:t>
            </a:r>
            <a:r>
              <a:rPr lang="zh-CN" altLang="en-US" b="0" i="0" dirty="0">
                <a:solidFill>
                  <a:srgbClr val="2785FF"/>
                </a:solidFill>
                <a:effectLst/>
                <a:latin typeface="PingFang SC"/>
              </a:rPr>
              <a:t>它们在</a:t>
            </a:r>
            <a:r>
              <a:rPr lang="en-US" altLang="zh-CN" b="0" i="0" dirty="0">
                <a:solidFill>
                  <a:srgbClr val="2785FF"/>
                </a:solidFill>
                <a:effectLst/>
                <a:latin typeface="PingFang SC"/>
              </a:rPr>
              <a:t>6500</a:t>
            </a:r>
            <a:r>
              <a:rPr lang="zh-CN" altLang="en-US" b="0" i="0" dirty="0">
                <a:solidFill>
                  <a:srgbClr val="2785FF"/>
                </a:solidFill>
                <a:effectLst/>
                <a:latin typeface="PingFang SC"/>
              </a:rPr>
              <a:t>万年前的灵长类辐射期间开始大量复制</a:t>
            </a:r>
            <a:endParaRPr lang="en-US" altLang="zh-CN" b="0" i="0" dirty="0">
              <a:solidFill>
                <a:srgbClr val="2785FF"/>
              </a:solidFill>
              <a:effectLst/>
              <a:latin typeface="PingFang SC"/>
            </a:endParaRPr>
          </a:p>
          <a:p>
            <a:r>
              <a:rPr lang="zh-CN" altLang="en-US" b="0" i="0" dirty="0">
                <a:solidFill>
                  <a:srgbClr val="000818"/>
                </a:solidFill>
                <a:effectLst/>
                <a:highlight>
                  <a:srgbClr val="FFFFFF"/>
                </a:highlight>
                <a:latin typeface="PingFang SC"/>
              </a:rPr>
              <a:t>由于一系列环境变化，如气候变迁、森林扩展和陆地连通性的改变，为灵长类动物提供了丰富的生态位和生存空间。这些变化促进了竞争、选择压力和适应性进化</a:t>
            </a:r>
            <a:r>
              <a:rPr lang="en-US" altLang="zh-CN" b="0" i="0" dirty="0">
                <a:solidFill>
                  <a:srgbClr val="000818"/>
                </a:solidFill>
                <a:effectLst/>
                <a:highlight>
                  <a:srgbClr val="FFFFFF"/>
                </a:highlight>
                <a:latin typeface="PingFang SC"/>
              </a:rPr>
              <a:t>.</a:t>
            </a:r>
            <a:r>
              <a:rPr lang="zh-CN" altLang="en-US" b="0" i="0" dirty="0">
                <a:solidFill>
                  <a:srgbClr val="000818"/>
                </a:solidFill>
                <a:effectLst/>
                <a:highlight>
                  <a:srgbClr val="FFFFFF"/>
                </a:highlight>
                <a:latin typeface="PingFang SC"/>
              </a:rPr>
              <a:t> </a:t>
            </a:r>
            <a:endParaRPr lang="en-US" altLang="zh-CN" b="0" i="0" dirty="0">
              <a:solidFill>
                <a:srgbClr val="000818"/>
              </a:solidFill>
              <a:effectLst/>
              <a:highlight>
                <a:srgbClr val="FFFFFF"/>
              </a:highlight>
              <a:latin typeface="PingFang SC"/>
            </a:endParaRPr>
          </a:p>
          <a:p>
            <a:r>
              <a:rPr lang="zh-CN" altLang="en-US" b="0" i="0" dirty="0">
                <a:solidFill>
                  <a:srgbClr val="000818"/>
                </a:solidFill>
                <a:effectLst/>
                <a:highlight>
                  <a:srgbClr val="FFFFFF"/>
                </a:highlight>
                <a:latin typeface="PingFang SC"/>
              </a:rPr>
              <a:t>灵长类动物（包括现代人类的祖先）经历了显著的多样化和辐射性扩张，从单一的祖先物种迅速分化出多个新的物种和分支。</a:t>
            </a:r>
            <a:endParaRPr lang="en-US" altLang="zh-CN" b="0" i="0" dirty="0">
              <a:solidFill>
                <a:srgbClr val="000818"/>
              </a:solidFill>
              <a:effectLst/>
              <a:highlight>
                <a:srgbClr val="FFFFFF"/>
              </a:highlight>
              <a:latin typeface="PingFang SC"/>
            </a:endParaRPr>
          </a:p>
          <a:p>
            <a:r>
              <a:rPr lang="en-US" altLang="zh-CN" b="0" i="0" dirty="0">
                <a:solidFill>
                  <a:srgbClr val="000818"/>
                </a:solidFill>
                <a:effectLst/>
                <a:highlight>
                  <a:srgbClr val="FFFFFF"/>
                </a:highlight>
                <a:latin typeface="PingFang SC"/>
              </a:rPr>
              <a:t>Alu</a:t>
            </a:r>
            <a:r>
              <a:rPr lang="zh-CN" altLang="en-US" b="0" i="0" dirty="0">
                <a:solidFill>
                  <a:srgbClr val="000818"/>
                </a:solidFill>
                <a:effectLst/>
                <a:highlight>
                  <a:srgbClr val="FFFFFF"/>
                </a:highlight>
                <a:latin typeface="PingFang SC"/>
              </a:rPr>
              <a:t>元素的插入频率非常高，几乎每个新生的灵长类个体都会有一个新的</a:t>
            </a:r>
            <a:r>
              <a:rPr lang="en-US" altLang="zh-CN" b="0" i="0" dirty="0">
                <a:solidFill>
                  <a:srgbClr val="000818"/>
                </a:solidFill>
                <a:effectLst/>
                <a:highlight>
                  <a:srgbClr val="FFFFFF"/>
                </a:highlight>
                <a:latin typeface="PingFang SC"/>
              </a:rPr>
              <a:t>Alu</a:t>
            </a:r>
            <a:r>
              <a:rPr lang="zh-CN" altLang="en-US" b="0" i="0" dirty="0">
                <a:solidFill>
                  <a:srgbClr val="000818"/>
                </a:solidFill>
                <a:effectLst/>
                <a:highlight>
                  <a:srgbClr val="FFFFFF"/>
                </a:highlight>
                <a:latin typeface="PingFang SC"/>
              </a:rPr>
              <a:t>插入</a:t>
            </a:r>
            <a:r>
              <a:rPr lang="en-US" altLang="zh-CN" b="0" i="0" dirty="0">
                <a:solidFill>
                  <a:srgbClr val="000818"/>
                </a:solidFill>
                <a:effectLst/>
                <a:highlight>
                  <a:srgbClr val="FFFFFF"/>
                </a:highlight>
                <a:latin typeface="PingFang SC"/>
              </a:rPr>
              <a:t>,</a:t>
            </a:r>
            <a:r>
              <a:rPr lang="zh-CN" altLang="en-US" b="0" i="0" dirty="0">
                <a:solidFill>
                  <a:srgbClr val="000818"/>
                </a:solidFill>
                <a:effectLst/>
                <a:highlight>
                  <a:srgbClr val="FFFFFF"/>
                </a:highlight>
                <a:latin typeface="PingFang SC"/>
              </a:rPr>
              <a:t>有助于灵长类动物适应复杂环境和生存挑战。</a:t>
            </a:r>
            <a:endParaRPr lang="en-US" altLang="zh-CN" b="0" i="0" dirty="0">
              <a:solidFill>
                <a:srgbClr val="000818"/>
              </a:solidFill>
              <a:effectLst/>
              <a:highlight>
                <a:srgbClr val="FFFFFF"/>
              </a:highlight>
              <a:latin typeface="PingFang SC"/>
            </a:endParaRPr>
          </a:p>
          <a:p>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从</a:t>
            </a:r>
            <a:r>
              <a:rPr lang="en-US" altLang="zh-CN" b="0" i="0" dirty="0">
                <a:solidFill>
                  <a:srgbClr val="222222"/>
                </a:solidFill>
                <a:effectLst/>
                <a:highlight>
                  <a:srgbClr val="FFFFFF"/>
                </a:highlight>
                <a:latin typeface="Harding"/>
              </a:rPr>
              <a:t>1900</a:t>
            </a:r>
            <a:r>
              <a:rPr lang="zh-CN" altLang="en-US" b="0" i="0" dirty="0">
                <a:solidFill>
                  <a:srgbClr val="222222"/>
                </a:solidFill>
                <a:effectLst/>
                <a:highlight>
                  <a:srgbClr val="FFFFFF"/>
                </a:highlight>
                <a:latin typeface="Harding"/>
              </a:rPr>
              <a:t>年德弗里斯等人重新发现孟德尔定律</a:t>
            </a:r>
            <a:endParaRPr lang="en-US" altLang="zh-CN" b="0" i="0" dirty="0">
              <a:solidFill>
                <a:srgbClr val="222222"/>
              </a:solidFill>
              <a:effectLst/>
              <a:highlight>
                <a:srgbClr val="FFFFFF"/>
              </a:highlight>
              <a:latin typeface="Harding"/>
            </a:endParaRPr>
          </a:p>
          <a:p>
            <a:r>
              <a:rPr lang="zh-CN" altLang="en-US" b="0" i="0" dirty="0">
                <a:solidFill>
                  <a:srgbClr val="000000"/>
                </a:solidFill>
                <a:effectLst/>
                <a:latin typeface="Microsoft Yahei" panose="020B0503020204020204" pitchFamily="34" charset="-122"/>
                <a:ea typeface="Microsoft Yahei" panose="020B0503020204020204" pitchFamily="34" charset="-122"/>
              </a:rPr>
              <a:t>在</a:t>
            </a:r>
            <a:r>
              <a:rPr lang="en-US" altLang="zh-CN" b="0" i="0" dirty="0">
                <a:solidFill>
                  <a:srgbClr val="000000"/>
                </a:solidFill>
                <a:effectLst/>
                <a:latin typeface="Microsoft Yahei" panose="020B0503020204020204" pitchFamily="34" charset="-122"/>
                <a:ea typeface="Microsoft Yahei" panose="020B0503020204020204" pitchFamily="34" charset="-122"/>
              </a:rPr>
              <a:t>1927</a:t>
            </a:r>
            <a:r>
              <a:rPr lang="zh-CN" altLang="en-US" b="0" i="0" dirty="0">
                <a:solidFill>
                  <a:srgbClr val="000000"/>
                </a:solidFill>
                <a:effectLst/>
                <a:latin typeface="Microsoft Yahei" panose="020B0503020204020204" pitchFamily="34" charset="-122"/>
                <a:ea typeface="Microsoft Yahei" panose="020B0503020204020204" pitchFamily="34" charset="-122"/>
              </a:rPr>
              <a:t>年，乌克兰首都基辅出生的科学家</a:t>
            </a:r>
            <a:r>
              <a:rPr lang="en-US" altLang="zh-CN" b="0" i="0" dirty="0">
                <a:solidFill>
                  <a:srgbClr val="000000"/>
                </a:solidFill>
                <a:effectLst/>
                <a:latin typeface="Microsoft Yahei" panose="020B0503020204020204" pitchFamily="34" charset="-122"/>
                <a:ea typeface="Microsoft Yahei" panose="020B0503020204020204" pitchFamily="34" charset="-122"/>
              </a:rPr>
              <a:t>Nadezhda </a:t>
            </a:r>
            <a:r>
              <a:rPr lang="en-US" altLang="zh-CN" b="0" i="0" dirty="0" err="1">
                <a:solidFill>
                  <a:srgbClr val="000000"/>
                </a:solidFill>
                <a:effectLst/>
                <a:latin typeface="Microsoft Yahei" panose="020B0503020204020204" pitchFamily="34" charset="-122"/>
                <a:ea typeface="Microsoft Yahei" panose="020B0503020204020204" pitchFamily="34" charset="-122"/>
              </a:rPr>
              <a:t>Dobrovolskaya-Zavadskaya</a:t>
            </a:r>
            <a:r>
              <a:rPr lang="zh-CN" altLang="en-US" b="0" i="0" dirty="0">
                <a:solidFill>
                  <a:srgbClr val="000000"/>
                </a:solidFill>
                <a:effectLst/>
                <a:latin typeface="Microsoft Yahei" panose="020B0503020204020204" pitchFamily="34" charset="-122"/>
                <a:ea typeface="Microsoft Yahei" panose="020B0503020204020204" pitchFamily="34" charset="-122"/>
              </a:rPr>
              <a:t>就发现</a:t>
            </a:r>
            <a:r>
              <a:rPr lang="en-US" altLang="zh-CN" b="0" i="0" dirty="0">
                <a:solidFill>
                  <a:srgbClr val="000000"/>
                </a:solidFill>
                <a:effectLst/>
                <a:latin typeface="Microsoft Yahei" panose="020B0503020204020204" pitchFamily="34" charset="-122"/>
                <a:ea typeface="Microsoft Yahei" panose="020B0503020204020204" pitchFamily="34" charset="-122"/>
              </a:rPr>
              <a:t>TBXT</a:t>
            </a:r>
            <a:r>
              <a:rPr lang="zh-CN" altLang="en-US" b="0" i="0" dirty="0">
                <a:solidFill>
                  <a:srgbClr val="000000"/>
                </a:solidFill>
                <a:effectLst/>
                <a:latin typeface="Microsoft Yahei" panose="020B0503020204020204" pitchFamily="34" charset="-122"/>
                <a:ea typeface="Microsoft Yahei" panose="020B0503020204020204" pitchFamily="34" charset="-122"/>
              </a:rPr>
              <a:t>基因突变的小鼠尾巴会变短或完全缺失</a:t>
            </a:r>
            <a:endParaRPr lang="en-US" altLang="zh-CN" b="0" i="0" dirty="0">
              <a:solidFill>
                <a:srgbClr val="222222"/>
              </a:solidFill>
              <a:effectLst/>
              <a:highlight>
                <a:srgbClr val="FFFFFF"/>
              </a:highligh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222222"/>
                </a:solidFill>
                <a:effectLst/>
                <a:highlight>
                  <a:srgbClr val="FFFFFF"/>
                </a:highlight>
                <a:latin typeface="Harding"/>
              </a:rPr>
              <a:t>这个基因的发现和解析正式确立了基因与发育之间的联系</a:t>
            </a:r>
            <a:endParaRPr lang="en-US" altLang="zh-CN" b="0" i="0" dirty="0">
              <a:solidFill>
                <a:srgbClr val="222222"/>
              </a:solidFill>
              <a:effectLst/>
              <a:highlight>
                <a:srgbClr val="FFFFFF"/>
              </a:highlight>
              <a:latin typeface="Harding"/>
            </a:endParaRPr>
          </a:p>
          <a:p>
            <a:r>
              <a:rPr lang="zh-CN" altLang="en-US" b="0" i="0" dirty="0">
                <a:solidFill>
                  <a:srgbClr val="222222"/>
                </a:solidFill>
                <a:effectLst/>
                <a:highlight>
                  <a:srgbClr val="FFFFFF"/>
                </a:highlight>
                <a:latin typeface="Harding"/>
              </a:rPr>
              <a:t>很多模式生物第一个被详细描述且分子鉴定的突变体。</a:t>
            </a:r>
            <a:endParaRPr lang="en-US" altLang="zh-CN" b="0" i="0" dirty="0">
              <a:solidFill>
                <a:srgbClr val="222222"/>
              </a:solidFill>
              <a:effectLst/>
              <a:highlight>
                <a:srgbClr val="FFFFFF"/>
              </a:highlight>
              <a:latin typeface="Harding"/>
            </a:endParaRPr>
          </a:p>
          <a:p>
            <a:r>
              <a:rPr lang="en-US" altLang="zh-CN" b="0" i="0" dirty="0">
                <a:solidFill>
                  <a:srgbClr val="000000"/>
                </a:solidFill>
                <a:effectLst/>
                <a:latin typeface="Microsoft Yahei" panose="020B0503020204020204" pitchFamily="34" charset="-122"/>
                <a:ea typeface="Microsoft Yahei" panose="020B0503020204020204" pitchFamily="34" charset="-122"/>
              </a:rPr>
              <a:t>1990</a:t>
            </a:r>
            <a:r>
              <a:rPr lang="zh-CN" altLang="en-US" b="0" i="0" dirty="0">
                <a:solidFill>
                  <a:srgbClr val="000000"/>
                </a:solidFill>
                <a:effectLst/>
                <a:latin typeface="Microsoft Yahei" panose="020B0503020204020204" pitchFamily="34" charset="-122"/>
                <a:ea typeface="Microsoft Yahei" panose="020B0503020204020204" pitchFamily="34" charset="-122"/>
              </a:rPr>
              <a:t>年，德国科学家</a:t>
            </a:r>
            <a:r>
              <a:rPr lang="en-US" altLang="zh-CN" b="0" i="0" dirty="0">
                <a:solidFill>
                  <a:srgbClr val="000000"/>
                </a:solidFill>
                <a:effectLst/>
                <a:latin typeface="Microsoft Yahei" panose="020B0503020204020204" pitchFamily="34" charset="-122"/>
                <a:ea typeface="Microsoft Yahei" panose="020B0503020204020204" pitchFamily="34" charset="-122"/>
              </a:rPr>
              <a:t>Bernhard Herrmann</a:t>
            </a:r>
            <a:r>
              <a:rPr lang="zh-CN" altLang="en-US" b="0" i="0" dirty="0">
                <a:solidFill>
                  <a:srgbClr val="000000"/>
                </a:solidFill>
                <a:effectLst/>
                <a:latin typeface="Microsoft Yahei" panose="020B0503020204020204" pitchFamily="34" charset="-122"/>
                <a:ea typeface="Microsoft Yahei" panose="020B0503020204020204" pitchFamily="34" charset="-122"/>
              </a:rPr>
              <a:t>才成功鉴定出这个基因。后来被统一命名为</a:t>
            </a:r>
            <a:r>
              <a:rPr lang="en-US" altLang="zh-CN" b="0" i="0" dirty="0">
                <a:solidFill>
                  <a:srgbClr val="000000"/>
                </a:solidFill>
                <a:effectLst/>
                <a:latin typeface="Microsoft Yahei" panose="020B0503020204020204" pitchFamily="34" charset="-122"/>
                <a:ea typeface="Microsoft Yahei" panose="020B0503020204020204" pitchFamily="34" charset="-122"/>
              </a:rPr>
              <a:t>TBXT</a:t>
            </a:r>
            <a:r>
              <a:rPr lang="zh-CN" altLang="en-US" b="0" i="0" dirty="0">
                <a:solidFill>
                  <a:srgbClr val="000000"/>
                </a:solidFill>
                <a:effectLst/>
                <a:latin typeface="Microsoft Yahei" panose="020B0503020204020204" pitchFamily="34" charset="-122"/>
                <a:ea typeface="Microsoft Yahei" panose="020B0503020204020204" pitchFamily="34" charset="-122"/>
              </a:rPr>
              <a:t>。</a:t>
            </a:r>
            <a:endParaRPr lang="en-US" altLang="zh-CN" b="0" i="0" dirty="0">
              <a:solidFill>
                <a:srgbClr val="000000"/>
              </a:solidFill>
              <a:effectLst/>
              <a:latin typeface="Microsoft Yahei" panose="020B0503020204020204" pitchFamily="34" charset="-122"/>
              <a:ea typeface="Microsoft Yahei" panose="020B0503020204020204" pitchFamily="34" charset="-122"/>
            </a:endParaRPr>
          </a:p>
          <a:p>
            <a:r>
              <a:rPr lang="zh-CN" altLang="en-US" b="0" i="0" dirty="0">
                <a:solidFill>
                  <a:srgbClr val="222222"/>
                </a:solidFill>
                <a:effectLst/>
                <a:highlight>
                  <a:srgbClr val="FFFFFF"/>
                </a:highlight>
                <a:latin typeface="Harding"/>
              </a:rPr>
              <a:t>编码一种高度保守的转录因子，在胚胎发育过程中对中胚层和最终内胚层形成至关重要</a:t>
            </a:r>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7</a:t>
            </a:fld>
            <a:endParaRPr lang="zh-CN" altLang="en-US"/>
          </a:p>
        </p:txBody>
      </p:sp>
    </p:spTree>
    <p:extLst>
      <p:ext uri="{BB962C8B-B14F-4D97-AF65-F5344CB8AC3E}">
        <p14:creationId xmlns:p14="http://schemas.microsoft.com/office/powerpoint/2010/main" val="19256155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222222"/>
                </a:solidFill>
                <a:effectLst/>
                <a:highlight>
                  <a:srgbClr val="FFFFFF"/>
                </a:highlight>
                <a:latin typeface="Harding"/>
              </a:rPr>
              <a:t>反向的 </a:t>
            </a:r>
            <a:r>
              <a:rPr lang="en-US" altLang="zh-CN" b="0" i="0" dirty="0">
                <a:solidFill>
                  <a:srgbClr val="222222"/>
                </a:solidFill>
                <a:effectLst/>
                <a:highlight>
                  <a:srgbClr val="FFFFFF"/>
                </a:highlight>
                <a:latin typeface="Harding"/>
              </a:rPr>
              <a:t>Alu </a:t>
            </a:r>
            <a:r>
              <a:rPr lang="zh-CN" altLang="en-US" b="0" i="0" dirty="0">
                <a:solidFill>
                  <a:srgbClr val="222222"/>
                </a:solidFill>
                <a:effectLst/>
                <a:highlight>
                  <a:srgbClr val="FFFFFF"/>
                </a:highlight>
                <a:latin typeface="Harding"/>
              </a:rPr>
              <a:t>元素 （</a:t>
            </a:r>
            <a:r>
              <a:rPr lang="en-US" altLang="zh-CN" b="0" i="0" dirty="0">
                <a:solidFill>
                  <a:srgbClr val="222222"/>
                </a:solidFill>
                <a:effectLst/>
                <a:highlight>
                  <a:srgbClr val="FFFFFF"/>
                </a:highlight>
                <a:latin typeface="Harding"/>
              </a:rPr>
              <a:t>AluSx1</a:t>
            </a:r>
            <a:r>
              <a:rPr lang="zh-CN" altLang="en-US" b="0" i="0" dirty="0">
                <a:solidFill>
                  <a:srgbClr val="222222"/>
                </a:solidFill>
                <a:effectLst/>
                <a:highlight>
                  <a:srgbClr val="FFFFFF"/>
                </a:highlight>
                <a:latin typeface="Harding"/>
              </a:rPr>
              <a:t>）</a:t>
            </a:r>
            <a:endParaRPr lang="en-US" altLang="zh-CN" b="0" i="0" dirty="0">
              <a:solidFill>
                <a:srgbClr val="222222"/>
              </a:solidFill>
              <a:effectLst/>
              <a:highlight>
                <a:srgbClr val="FFFFFF"/>
              </a:highlight>
              <a:latin typeface="Harding"/>
            </a:endParaRPr>
          </a:p>
          <a:p>
            <a:r>
              <a:rPr lang="zh-CN" altLang="en-US" b="1" i="0" dirty="0">
                <a:solidFill>
                  <a:srgbClr val="9D0711"/>
                </a:solidFill>
                <a:effectLst/>
                <a:latin typeface="黑体" panose="02010609060101010101" pitchFamily="49" charset="-122"/>
                <a:ea typeface="黑体" panose="02010609060101010101" pitchFamily="49" charset="-122"/>
              </a:rPr>
              <a:t>杨力</a:t>
            </a:r>
            <a:r>
              <a:rPr lang="zh-CN" altLang="en-US" b="0" i="0" dirty="0">
                <a:solidFill>
                  <a:srgbClr val="000000"/>
                </a:solidFill>
                <a:effectLst/>
                <a:latin typeface="Microsoft Yahei" panose="020B0503020204020204" pitchFamily="34" charset="-122"/>
                <a:ea typeface="Microsoft Yahei" panose="020B0503020204020204" pitchFamily="34" charset="-122"/>
              </a:rPr>
              <a:t>研究员，复旦大学，生物医学研究院</a:t>
            </a:r>
            <a:r>
              <a:rPr lang="zh-CN" altLang="en-US" b="0" i="0" dirty="0">
                <a:solidFill>
                  <a:srgbClr val="222222"/>
                </a:solidFill>
                <a:effectLst/>
                <a:highlight>
                  <a:srgbClr val="FFFFFF"/>
                </a:highlight>
                <a:latin typeface="Harding"/>
              </a:rPr>
              <a:t>， </a:t>
            </a:r>
            <a:r>
              <a:rPr lang="en-US" altLang="zh-CN" b="0" i="0" dirty="0">
                <a:solidFill>
                  <a:srgbClr val="222222"/>
                </a:solidFill>
                <a:effectLst/>
                <a:highlight>
                  <a:srgbClr val="FFFFFF"/>
                </a:highlight>
                <a:latin typeface="Harding"/>
              </a:rPr>
              <a:t>pre-mRNA </a:t>
            </a:r>
            <a:r>
              <a:rPr lang="zh-CN" altLang="en-US" b="0" i="0" dirty="0">
                <a:solidFill>
                  <a:srgbClr val="222222"/>
                </a:solidFill>
                <a:effectLst/>
                <a:highlight>
                  <a:srgbClr val="FFFFFF"/>
                </a:highlight>
                <a:latin typeface="Harding"/>
              </a:rPr>
              <a:t>中形成茎环结构</a:t>
            </a:r>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8</a:t>
            </a:fld>
            <a:endParaRPr lang="zh-CN" altLang="en-US"/>
          </a:p>
        </p:txBody>
      </p:sp>
    </p:spTree>
    <p:extLst>
      <p:ext uri="{BB962C8B-B14F-4D97-AF65-F5344CB8AC3E}">
        <p14:creationId xmlns:p14="http://schemas.microsoft.com/office/powerpoint/2010/main" val="2530524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222222"/>
              </a:solidFill>
              <a:effectLst/>
              <a:highlight>
                <a:srgbClr val="FFFFFF"/>
              </a:highlight>
              <a:latin typeface="Harding"/>
            </a:endParaRPr>
          </a:p>
        </p:txBody>
      </p:sp>
      <p:sp>
        <p:nvSpPr>
          <p:cNvPr id="4" name="灯片编号占位符 3"/>
          <p:cNvSpPr>
            <a:spLocks noGrp="1"/>
          </p:cNvSpPr>
          <p:nvPr>
            <p:ph type="sldNum" sz="quarter" idx="5"/>
          </p:nvPr>
        </p:nvSpPr>
        <p:spPr/>
        <p:txBody>
          <a:bodyPr/>
          <a:lstStyle/>
          <a:p>
            <a:fld id="{5AF38B89-19EA-45EA-B36D-62AAAE244C2E}" type="slidenum">
              <a:rPr lang="zh-CN" altLang="en-US" smtClean="0"/>
              <a:t>9</a:t>
            </a:fld>
            <a:endParaRPr lang="zh-CN" altLang="en-US"/>
          </a:p>
        </p:txBody>
      </p:sp>
    </p:spTree>
    <p:extLst>
      <p:ext uri="{BB962C8B-B14F-4D97-AF65-F5344CB8AC3E}">
        <p14:creationId xmlns:p14="http://schemas.microsoft.com/office/powerpoint/2010/main" val="2809851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AD5AC9-E643-6D82-DA45-02CB4ADF0F30}"/>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C23527C4-DBD0-03AC-73F5-878E5D099B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87165AC-0473-47BD-0D3B-9070D5B6420E}"/>
              </a:ext>
            </a:extLst>
          </p:cNvPr>
          <p:cNvSpPr>
            <a:spLocks noGrp="1"/>
          </p:cNvSpPr>
          <p:nvPr>
            <p:ph type="dt" sz="half" idx="10"/>
          </p:nvPr>
        </p:nvSpPr>
        <p:spPr/>
        <p:txBody>
          <a:bodyPr/>
          <a:lstStyle/>
          <a:p>
            <a:fld id="{768F9372-82B1-4CD1-B5D5-4A7927A19CBF}" type="datetimeFigureOut">
              <a:rPr lang="zh-CN" altLang="en-US" smtClean="0"/>
              <a:t>2024/4/12</a:t>
            </a:fld>
            <a:endParaRPr lang="zh-CN" altLang="en-US"/>
          </a:p>
        </p:txBody>
      </p:sp>
      <p:sp>
        <p:nvSpPr>
          <p:cNvPr id="5" name="页脚占位符 4">
            <a:extLst>
              <a:ext uri="{FF2B5EF4-FFF2-40B4-BE49-F238E27FC236}">
                <a16:creationId xmlns:a16="http://schemas.microsoft.com/office/drawing/2014/main" id="{F7ECF02C-C5C5-8162-BA83-6C826BA4826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84345F6-B1AC-BE47-1801-9D712CE2BE5C}"/>
              </a:ext>
            </a:extLst>
          </p:cNvPr>
          <p:cNvSpPr>
            <a:spLocks noGrp="1"/>
          </p:cNvSpPr>
          <p:nvPr>
            <p:ph type="sldNum" sz="quarter" idx="12"/>
          </p:nvPr>
        </p:nvSpPr>
        <p:spPr/>
        <p:txBody>
          <a:body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870350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4232F8-A2EA-EFDC-BC19-9259D6783E2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E968A89-211A-ED65-8732-641B1328A694}"/>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B9B3E75-A0C1-2CDA-B448-5C154D67EAA5}"/>
              </a:ext>
            </a:extLst>
          </p:cNvPr>
          <p:cNvSpPr>
            <a:spLocks noGrp="1"/>
          </p:cNvSpPr>
          <p:nvPr>
            <p:ph type="dt" sz="half" idx="10"/>
          </p:nvPr>
        </p:nvSpPr>
        <p:spPr/>
        <p:txBody>
          <a:bodyPr/>
          <a:lstStyle/>
          <a:p>
            <a:fld id="{768F9372-82B1-4CD1-B5D5-4A7927A19CBF}" type="datetimeFigureOut">
              <a:rPr lang="zh-CN" altLang="en-US" smtClean="0"/>
              <a:t>2024/4/12</a:t>
            </a:fld>
            <a:endParaRPr lang="zh-CN" altLang="en-US"/>
          </a:p>
        </p:txBody>
      </p:sp>
      <p:sp>
        <p:nvSpPr>
          <p:cNvPr id="5" name="页脚占位符 4">
            <a:extLst>
              <a:ext uri="{FF2B5EF4-FFF2-40B4-BE49-F238E27FC236}">
                <a16:creationId xmlns:a16="http://schemas.microsoft.com/office/drawing/2014/main" id="{8D5B12ED-9EA8-DD32-C44C-A9C5058D37A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191CE24-A679-CFAB-8960-F03E96302F96}"/>
              </a:ext>
            </a:extLst>
          </p:cNvPr>
          <p:cNvSpPr>
            <a:spLocks noGrp="1"/>
          </p:cNvSpPr>
          <p:nvPr>
            <p:ph type="sldNum" sz="quarter" idx="12"/>
          </p:nvPr>
        </p:nvSpPr>
        <p:spPr/>
        <p:txBody>
          <a:body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1284675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DCAD68C-D938-5C27-8B6D-8F39630E6E4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FFDBDFEF-2A7B-0C0E-E218-74920020E66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701A9F1-1D58-9241-B929-EC8651408E28}"/>
              </a:ext>
            </a:extLst>
          </p:cNvPr>
          <p:cNvSpPr>
            <a:spLocks noGrp="1"/>
          </p:cNvSpPr>
          <p:nvPr>
            <p:ph type="dt" sz="half" idx="10"/>
          </p:nvPr>
        </p:nvSpPr>
        <p:spPr/>
        <p:txBody>
          <a:bodyPr/>
          <a:lstStyle/>
          <a:p>
            <a:fld id="{768F9372-82B1-4CD1-B5D5-4A7927A19CBF}" type="datetimeFigureOut">
              <a:rPr lang="zh-CN" altLang="en-US" smtClean="0"/>
              <a:t>2024/4/12</a:t>
            </a:fld>
            <a:endParaRPr lang="zh-CN" altLang="en-US"/>
          </a:p>
        </p:txBody>
      </p:sp>
      <p:sp>
        <p:nvSpPr>
          <p:cNvPr id="5" name="页脚占位符 4">
            <a:extLst>
              <a:ext uri="{FF2B5EF4-FFF2-40B4-BE49-F238E27FC236}">
                <a16:creationId xmlns:a16="http://schemas.microsoft.com/office/drawing/2014/main" id="{7FDA7525-8EEE-6756-32B6-EE971662215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3E9DD0D-89D2-C596-71F7-A0FA9838EF68}"/>
              </a:ext>
            </a:extLst>
          </p:cNvPr>
          <p:cNvSpPr>
            <a:spLocks noGrp="1"/>
          </p:cNvSpPr>
          <p:nvPr>
            <p:ph type="sldNum" sz="quarter" idx="12"/>
          </p:nvPr>
        </p:nvSpPr>
        <p:spPr/>
        <p:txBody>
          <a:body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2109527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A3D466-8EA5-0B85-B818-20240D637E3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5693274-805B-EE32-5AA3-228D2A9166F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0004338-18DE-1E6E-6A3C-F3C6D190EDAE}"/>
              </a:ext>
            </a:extLst>
          </p:cNvPr>
          <p:cNvSpPr>
            <a:spLocks noGrp="1"/>
          </p:cNvSpPr>
          <p:nvPr>
            <p:ph type="dt" sz="half" idx="10"/>
          </p:nvPr>
        </p:nvSpPr>
        <p:spPr/>
        <p:txBody>
          <a:bodyPr/>
          <a:lstStyle/>
          <a:p>
            <a:fld id="{768F9372-82B1-4CD1-B5D5-4A7927A19CBF}" type="datetimeFigureOut">
              <a:rPr lang="zh-CN" altLang="en-US" smtClean="0"/>
              <a:t>2024/4/12</a:t>
            </a:fld>
            <a:endParaRPr lang="zh-CN" altLang="en-US"/>
          </a:p>
        </p:txBody>
      </p:sp>
      <p:sp>
        <p:nvSpPr>
          <p:cNvPr id="5" name="页脚占位符 4">
            <a:extLst>
              <a:ext uri="{FF2B5EF4-FFF2-40B4-BE49-F238E27FC236}">
                <a16:creationId xmlns:a16="http://schemas.microsoft.com/office/drawing/2014/main" id="{78D52844-D3B8-7883-0110-4E14337B89B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2B7AACF-7A60-F4A5-57A2-4FC82143229D}"/>
              </a:ext>
            </a:extLst>
          </p:cNvPr>
          <p:cNvSpPr>
            <a:spLocks noGrp="1"/>
          </p:cNvSpPr>
          <p:nvPr>
            <p:ph type="sldNum" sz="quarter" idx="12"/>
          </p:nvPr>
        </p:nvSpPr>
        <p:spPr/>
        <p:txBody>
          <a:body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3090786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5FBAD5-AA9C-7688-B525-4CC982AD0A9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3301366-316B-A946-8821-AA5994CC9E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241DFD6-D663-985E-CC13-EA3286158417}"/>
              </a:ext>
            </a:extLst>
          </p:cNvPr>
          <p:cNvSpPr>
            <a:spLocks noGrp="1"/>
          </p:cNvSpPr>
          <p:nvPr>
            <p:ph type="dt" sz="half" idx="10"/>
          </p:nvPr>
        </p:nvSpPr>
        <p:spPr/>
        <p:txBody>
          <a:bodyPr/>
          <a:lstStyle/>
          <a:p>
            <a:fld id="{768F9372-82B1-4CD1-B5D5-4A7927A19CBF}" type="datetimeFigureOut">
              <a:rPr lang="zh-CN" altLang="en-US" smtClean="0"/>
              <a:t>2024/4/12</a:t>
            </a:fld>
            <a:endParaRPr lang="zh-CN" altLang="en-US"/>
          </a:p>
        </p:txBody>
      </p:sp>
      <p:sp>
        <p:nvSpPr>
          <p:cNvPr id="5" name="页脚占位符 4">
            <a:extLst>
              <a:ext uri="{FF2B5EF4-FFF2-40B4-BE49-F238E27FC236}">
                <a16:creationId xmlns:a16="http://schemas.microsoft.com/office/drawing/2014/main" id="{79BAE165-C29A-5F43-0BC7-671F892842F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F1E69C1-9BF8-64C8-2C60-7B4396EDB953}"/>
              </a:ext>
            </a:extLst>
          </p:cNvPr>
          <p:cNvSpPr>
            <a:spLocks noGrp="1"/>
          </p:cNvSpPr>
          <p:nvPr>
            <p:ph type="sldNum" sz="quarter" idx="12"/>
          </p:nvPr>
        </p:nvSpPr>
        <p:spPr/>
        <p:txBody>
          <a:body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653184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93DB19-7982-49FC-6D89-38B3AF8190C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73F3C5A-D54D-F8B0-75ED-58656A5A24D9}"/>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C5D4B4B-CDA8-0C27-3F39-FDBE1AD56F5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4BE262FA-9503-6E90-1A42-118A6300A7BD}"/>
              </a:ext>
            </a:extLst>
          </p:cNvPr>
          <p:cNvSpPr>
            <a:spLocks noGrp="1"/>
          </p:cNvSpPr>
          <p:nvPr>
            <p:ph type="dt" sz="half" idx="10"/>
          </p:nvPr>
        </p:nvSpPr>
        <p:spPr/>
        <p:txBody>
          <a:bodyPr/>
          <a:lstStyle/>
          <a:p>
            <a:fld id="{768F9372-82B1-4CD1-B5D5-4A7927A19CBF}" type="datetimeFigureOut">
              <a:rPr lang="zh-CN" altLang="en-US" smtClean="0"/>
              <a:t>2024/4/12</a:t>
            </a:fld>
            <a:endParaRPr lang="zh-CN" altLang="en-US"/>
          </a:p>
        </p:txBody>
      </p:sp>
      <p:sp>
        <p:nvSpPr>
          <p:cNvPr id="6" name="页脚占位符 5">
            <a:extLst>
              <a:ext uri="{FF2B5EF4-FFF2-40B4-BE49-F238E27FC236}">
                <a16:creationId xmlns:a16="http://schemas.microsoft.com/office/drawing/2014/main" id="{A295971E-8368-BBA0-743E-731F3C7356F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0983CD0-A7F2-E524-B475-002E3B287331}"/>
              </a:ext>
            </a:extLst>
          </p:cNvPr>
          <p:cNvSpPr>
            <a:spLocks noGrp="1"/>
          </p:cNvSpPr>
          <p:nvPr>
            <p:ph type="sldNum" sz="quarter" idx="12"/>
          </p:nvPr>
        </p:nvSpPr>
        <p:spPr/>
        <p:txBody>
          <a:body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2604462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A57FBB-0E47-59D2-191E-C8F11B99B72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F47600B-E4C3-F095-4958-B8530A2ECF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5D66952-16F1-A09A-5397-50D5EA37033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495D177-E58F-B918-1FA7-37A9B12B1F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A503CB0-6452-01F6-3C82-214D73480318}"/>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A48A1511-9EE5-61BF-7A83-284EFFBEA5DD}"/>
              </a:ext>
            </a:extLst>
          </p:cNvPr>
          <p:cNvSpPr>
            <a:spLocks noGrp="1"/>
          </p:cNvSpPr>
          <p:nvPr>
            <p:ph type="dt" sz="half" idx="10"/>
          </p:nvPr>
        </p:nvSpPr>
        <p:spPr/>
        <p:txBody>
          <a:bodyPr/>
          <a:lstStyle/>
          <a:p>
            <a:fld id="{768F9372-82B1-4CD1-B5D5-4A7927A19CBF}" type="datetimeFigureOut">
              <a:rPr lang="zh-CN" altLang="en-US" smtClean="0"/>
              <a:t>2024/4/12</a:t>
            </a:fld>
            <a:endParaRPr lang="zh-CN" altLang="en-US"/>
          </a:p>
        </p:txBody>
      </p:sp>
      <p:sp>
        <p:nvSpPr>
          <p:cNvPr id="8" name="页脚占位符 7">
            <a:extLst>
              <a:ext uri="{FF2B5EF4-FFF2-40B4-BE49-F238E27FC236}">
                <a16:creationId xmlns:a16="http://schemas.microsoft.com/office/drawing/2014/main" id="{A7A29225-4516-9435-CE3E-879FB999E777}"/>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0FE9804C-AF3C-86E4-3E15-F7FFED5F33DC}"/>
              </a:ext>
            </a:extLst>
          </p:cNvPr>
          <p:cNvSpPr>
            <a:spLocks noGrp="1"/>
          </p:cNvSpPr>
          <p:nvPr>
            <p:ph type="sldNum" sz="quarter" idx="12"/>
          </p:nvPr>
        </p:nvSpPr>
        <p:spPr/>
        <p:txBody>
          <a:body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4256460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F8AE17-750C-327B-5A0B-8A93E579E85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82FFBD8-D3CD-99CB-EDFB-4E8A28BA4DA0}"/>
              </a:ext>
            </a:extLst>
          </p:cNvPr>
          <p:cNvSpPr>
            <a:spLocks noGrp="1"/>
          </p:cNvSpPr>
          <p:nvPr>
            <p:ph type="dt" sz="half" idx="10"/>
          </p:nvPr>
        </p:nvSpPr>
        <p:spPr/>
        <p:txBody>
          <a:bodyPr/>
          <a:lstStyle/>
          <a:p>
            <a:fld id="{768F9372-82B1-4CD1-B5D5-4A7927A19CBF}" type="datetimeFigureOut">
              <a:rPr lang="zh-CN" altLang="en-US" smtClean="0"/>
              <a:t>2024/4/12</a:t>
            </a:fld>
            <a:endParaRPr lang="zh-CN" altLang="en-US"/>
          </a:p>
        </p:txBody>
      </p:sp>
      <p:sp>
        <p:nvSpPr>
          <p:cNvPr id="4" name="页脚占位符 3">
            <a:extLst>
              <a:ext uri="{FF2B5EF4-FFF2-40B4-BE49-F238E27FC236}">
                <a16:creationId xmlns:a16="http://schemas.microsoft.com/office/drawing/2014/main" id="{3F43E0D6-DDC9-25A1-E2AE-E7DDB257EBB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8EABB871-CDF5-3D17-B142-F806A490EB75}"/>
              </a:ext>
            </a:extLst>
          </p:cNvPr>
          <p:cNvSpPr>
            <a:spLocks noGrp="1"/>
          </p:cNvSpPr>
          <p:nvPr>
            <p:ph type="sldNum" sz="quarter" idx="12"/>
          </p:nvPr>
        </p:nvSpPr>
        <p:spPr/>
        <p:txBody>
          <a:body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2753103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A7722B8-92BF-566D-FCC8-6E15E081C52E}"/>
              </a:ext>
            </a:extLst>
          </p:cNvPr>
          <p:cNvSpPr>
            <a:spLocks noGrp="1"/>
          </p:cNvSpPr>
          <p:nvPr>
            <p:ph type="dt" sz="half" idx="10"/>
          </p:nvPr>
        </p:nvSpPr>
        <p:spPr/>
        <p:txBody>
          <a:bodyPr/>
          <a:lstStyle/>
          <a:p>
            <a:fld id="{768F9372-82B1-4CD1-B5D5-4A7927A19CBF}" type="datetimeFigureOut">
              <a:rPr lang="zh-CN" altLang="en-US" smtClean="0"/>
              <a:t>2024/4/12</a:t>
            </a:fld>
            <a:endParaRPr lang="zh-CN" altLang="en-US"/>
          </a:p>
        </p:txBody>
      </p:sp>
      <p:sp>
        <p:nvSpPr>
          <p:cNvPr id="3" name="页脚占位符 2">
            <a:extLst>
              <a:ext uri="{FF2B5EF4-FFF2-40B4-BE49-F238E27FC236}">
                <a16:creationId xmlns:a16="http://schemas.microsoft.com/office/drawing/2014/main" id="{9EBE92B8-7BAA-F118-39A1-FB3507E942F0}"/>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C03C1401-FED2-F2FC-EA7D-D1710C3D5FAC}"/>
              </a:ext>
            </a:extLst>
          </p:cNvPr>
          <p:cNvSpPr>
            <a:spLocks noGrp="1"/>
          </p:cNvSpPr>
          <p:nvPr>
            <p:ph type="sldNum" sz="quarter" idx="12"/>
          </p:nvPr>
        </p:nvSpPr>
        <p:spPr/>
        <p:txBody>
          <a:body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1510912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8914E6-89C4-8BBA-2EDA-85A6A534CDE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C96F73F6-F874-674A-DE16-70B72EE888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F092F29-C995-F8EC-94FD-7BED33E708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C29E401-CF7E-3E6E-1EDB-1A4D1AB11A8A}"/>
              </a:ext>
            </a:extLst>
          </p:cNvPr>
          <p:cNvSpPr>
            <a:spLocks noGrp="1"/>
          </p:cNvSpPr>
          <p:nvPr>
            <p:ph type="dt" sz="half" idx="10"/>
          </p:nvPr>
        </p:nvSpPr>
        <p:spPr/>
        <p:txBody>
          <a:bodyPr/>
          <a:lstStyle/>
          <a:p>
            <a:fld id="{768F9372-82B1-4CD1-B5D5-4A7927A19CBF}" type="datetimeFigureOut">
              <a:rPr lang="zh-CN" altLang="en-US" smtClean="0"/>
              <a:t>2024/4/12</a:t>
            </a:fld>
            <a:endParaRPr lang="zh-CN" altLang="en-US"/>
          </a:p>
        </p:txBody>
      </p:sp>
      <p:sp>
        <p:nvSpPr>
          <p:cNvPr id="6" name="页脚占位符 5">
            <a:extLst>
              <a:ext uri="{FF2B5EF4-FFF2-40B4-BE49-F238E27FC236}">
                <a16:creationId xmlns:a16="http://schemas.microsoft.com/office/drawing/2014/main" id="{973EB2CE-09DA-2CAB-197F-8A6DB761099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A85534E-7564-71E9-FC6C-E10F4DDDFB99}"/>
              </a:ext>
            </a:extLst>
          </p:cNvPr>
          <p:cNvSpPr>
            <a:spLocks noGrp="1"/>
          </p:cNvSpPr>
          <p:nvPr>
            <p:ph type="sldNum" sz="quarter" idx="12"/>
          </p:nvPr>
        </p:nvSpPr>
        <p:spPr/>
        <p:txBody>
          <a:body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587653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A4EC04-82A7-4197-A479-E9C25A31CF5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67CC450-6489-0752-E82D-F12165C085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8A5522C-8BFF-41E8-846C-1462118B11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71D57CB-A406-978C-0D9B-5B5727784048}"/>
              </a:ext>
            </a:extLst>
          </p:cNvPr>
          <p:cNvSpPr>
            <a:spLocks noGrp="1"/>
          </p:cNvSpPr>
          <p:nvPr>
            <p:ph type="dt" sz="half" idx="10"/>
          </p:nvPr>
        </p:nvSpPr>
        <p:spPr/>
        <p:txBody>
          <a:bodyPr/>
          <a:lstStyle/>
          <a:p>
            <a:fld id="{768F9372-82B1-4CD1-B5D5-4A7927A19CBF}" type="datetimeFigureOut">
              <a:rPr lang="zh-CN" altLang="en-US" smtClean="0"/>
              <a:t>2024/4/12</a:t>
            </a:fld>
            <a:endParaRPr lang="zh-CN" altLang="en-US"/>
          </a:p>
        </p:txBody>
      </p:sp>
      <p:sp>
        <p:nvSpPr>
          <p:cNvPr id="6" name="页脚占位符 5">
            <a:extLst>
              <a:ext uri="{FF2B5EF4-FFF2-40B4-BE49-F238E27FC236}">
                <a16:creationId xmlns:a16="http://schemas.microsoft.com/office/drawing/2014/main" id="{0C1BD955-2D59-892D-FDF8-8DBAF39A317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FE8DD64-74C5-7115-25AA-744D6DB83866}"/>
              </a:ext>
            </a:extLst>
          </p:cNvPr>
          <p:cNvSpPr>
            <a:spLocks noGrp="1"/>
          </p:cNvSpPr>
          <p:nvPr>
            <p:ph type="sldNum" sz="quarter" idx="12"/>
          </p:nvPr>
        </p:nvSpPr>
        <p:spPr/>
        <p:txBody>
          <a:body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8089810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BD6BF3F-FE1D-6918-49A5-4A7769DB3B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E6062479-1B41-AFDD-6456-A54565CB6F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5FE71EC-47F3-5396-D29C-6EBC90F997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8F9372-82B1-4CD1-B5D5-4A7927A19CBF}" type="datetimeFigureOut">
              <a:rPr lang="zh-CN" altLang="en-US" smtClean="0"/>
              <a:t>2024/4/12</a:t>
            </a:fld>
            <a:endParaRPr lang="zh-CN" altLang="en-US"/>
          </a:p>
        </p:txBody>
      </p:sp>
      <p:sp>
        <p:nvSpPr>
          <p:cNvPr id="5" name="页脚占位符 4">
            <a:extLst>
              <a:ext uri="{FF2B5EF4-FFF2-40B4-BE49-F238E27FC236}">
                <a16:creationId xmlns:a16="http://schemas.microsoft.com/office/drawing/2014/main" id="{E15B3A34-8664-4995-4F86-3DD12CF620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283E5A0-D30C-F1A4-B372-1E937B7861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6EB963-EA63-4FFB-B972-3E356915EEC9}" type="slidenum">
              <a:rPr lang="zh-CN" altLang="en-US" smtClean="0"/>
              <a:t>‹#›</a:t>
            </a:fld>
            <a:endParaRPr lang="zh-CN" altLang="en-US"/>
          </a:p>
        </p:txBody>
      </p:sp>
    </p:spTree>
    <p:extLst>
      <p:ext uri="{BB962C8B-B14F-4D97-AF65-F5344CB8AC3E}">
        <p14:creationId xmlns:p14="http://schemas.microsoft.com/office/powerpoint/2010/main" val="25759601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gif"/><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0.jpe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107D2A6A-68B6-A82E-0693-0ABF0E0CF62C}"/>
              </a:ext>
            </a:extLst>
          </p:cNvPr>
          <p:cNvPicPr>
            <a:picLocks noChangeAspect="1"/>
          </p:cNvPicPr>
          <p:nvPr/>
        </p:nvPicPr>
        <p:blipFill>
          <a:blip r:embed="rId3"/>
          <a:stretch>
            <a:fillRect/>
          </a:stretch>
        </p:blipFill>
        <p:spPr>
          <a:xfrm>
            <a:off x="605383" y="1992625"/>
            <a:ext cx="7545709" cy="2602683"/>
          </a:xfrm>
          <a:prstGeom prst="rect">
            <a:avLst/>
          </a:prstGeom>
        </p:spPr>
      </p:pic>
      <p:sp>
        <p:nvSpPr>
          <p:cNvPr id="5" name="文本框 4">
            <a:extLst>
              <a:ext uri="{FF2B5EF4-FFF2-40B4-BE49-F238E27FC236}">
                <a16:creationId xmlns:a16="http://schemas.microsoft.com/office/drawing/2014/main" id="{30B34F92-62D0-8FDD-5BB3-F340A81E9D7D}"/>
              </a:ext>
            </a:extLst>
          </p:cNvPr>
          <p:cNvSpPr txBox="1"/>
          <p:nvPr/>
        </p:nvSpPr>
        <p:spPr>
          <a:xfrm>
            <a:off x="2015064" y="4803677"/>
            <a:ext cx="4720928" cy="461665"/>
          </a:xfrm>
          <a:prstGeom prst="rect">
            <a:avLst/>
          </a:prstGeom>
          <a:noFill/>
        </p:spPr>
        <p:txBody>
          <a:bodyPr wrap="square" rtlCol="0">
            <a:spAutoFit/>
          </a:bodyPr>
          <a:lstStyle/>
          <a:p>
            <a:pPr algn="ctr"/>
            <a:r>
              <a:rPr lang="en-US" altLang="zh-CN" sz="2400" dirty="0">
                <a:latin typeface="Georgia" panose="02040502050405020303" pitchFamily="18" charset="0"/>
                <a:ea typeface="汉仪楷体简" panose="02010609000101010101" pitchFamily="49" charset="-122"/>
              </a:rPr>
              <a:t>Presenter </a:t>
            </a:r>
            <a:r>
              <a:rPr lang="zh-CN" altLang="en-US" sz="2400" dirty="0">
                <a:latin typeface="汉仪楷体简" panose="02010609000101010101" pitchFamily="49" charset="-122"/>
                <a:ea typeface="汉仪楷体简" panose="02010609000101010101" pitchFamily="49" charset="-122"/>
              </a:rPr>
              <a:t>郑昊田 </a:t>
            </a:r>
            <a:r>
              <a:rPr lang="en-US" altLang="zh-CN" dirty="0">
                <a:latin typeface="Georgia" panose="02040502050405020303" pitchFamily="18" charset="0"/>
              </a:rPr>
              <a:t>2024.04.14</a:t>
            </a:r>
            <a:endParaRPr lang="zh-CN" altLang="en-US" dirty="0">
              <a:latin typeface="Georgia" panose="02040502050405020303" pitchFamily="18" charset="0"/>
            </a:endParaRPr>
          </a:p>
        </p:txBody>
      </p:sp>
      <p:pic>
        <p:nvPicPr>
          <p:cNvPr id="6" name="图片 5">
            <a:extLst>
              <a:ext uri="{FF2B5EF4-FFF2-40B4-BE49-F238E27FC236}">
                <a16:creationId xmlns:a16="http://schemas.microsoft.com/office/drawing/2014/main" id="{76D5F2A3-718F-BFBC-2BF5-4453794902E9}"/>
              </a:ext>
            </a:extLst>
          </p:cNvPr>
          <p:cNvPicPr>
            <a:picLocks noChangeAspect="1"/>
          </p:cNvPicPr>
          <p:nvPr/>
        </p:nvPicPr>
        <p:blipFill>
          <a:blip r:embed="rId4"/>
          <a:stretch>
            <a:fillRect/>
          </a:stretch>
        </p:blipFill>
        <p:spPr>
          <a:xfrm>
            <a:off x="8974487" y="1336457"/>
            <a:ext cx="2472631" cy="3258851"/>
          </a:xfrm>
          <a:prstGeom prst="rect">
            <a:avLst/>
          </a:prstGeom>
        </p:spPr>
      </p:pic>
      <p:sp>
        <p:nvSpPr>
          <p:cNvPr id="7" name="文本框 6">
            <a:extLst>
              <a:ext uri="{FF2B5EF4-FFF2-40B4-BE49-F238E27FC236}">
                <a16:creationId xmlns:a16="http://schemas.microsoft.com/office/drawing/2014/main" id="{E3491CA9-3204-347A-C3AB-5DB390DF01C9}"/>
              </a:ext>
            </a:extLst>
          </p:cNvPr>
          <p:cNvSpPr txBox="1"/>
          <p:nvPr/>
        </p:nvSpPr>
        <p:spPr>
          <a:xfrm>
            <a:off x="8879843" y="4696944"/>
            <a:ext cx="2661920" cy="738664"/>
          </a:xfrm>
          <a:prstGeom prst="rect">
            <a:avLst/>
          </a:prstGeom>
          <a:noFill/>
        </p:spPr>
        <p:txBody>
          <a:bodyPr wrap="square" rtlCol="0">
            <a:spAutoFit/>
          </a:bodyPr>
          <a:lstStyle/>
          <a:p>
            <a:pPr algn="ctr"/>
            <a:r>
              <a:rPr lang="zh-CN" altLang="en-US" sz="2400" dirty="0">
                <a:latin typeface="汉仪楷体简" panose="02010609000101010101" pitchFamily="49" charset="-122"/>
                <a:ea typeface="汉仪楷体简" panose="02010609000101010101" pitchFamily="49" charset="-122"/>
              </a:rPr>
              <a:t>夏波</a:t>
            </a:r>
            <a:endParaRPr lang="en-US" altLang="zh-CN" sz="2400" dirty="0">
              <a:latin typeface="汉仪楷体简" panose="02010609000101010101" pitchFamily="49" charset="-122"/>
              <a:ea typeface="汉仪楷体简" panose="02010609000101010101" pitchFamily="49" charset="-122"/>
            </a:endParaRPr>
          </a:p>
          <a:p>
            <a:pPr algn="ctr"/>
            <a:r>
              <a:rPr lang="en-US" altLang="zh-CN" dirty="0">
                <a:latin typeface="Georgia" panose="02040502050405020303" pitchFamily="18" charset="0"/>
                <a:ea typeface="汉仪楷体简" panose="02010609000101010101" pitchFamily="49" charset="-122"/>
              </a:rPr>
              <a:t>New York University</a:t>
            </a:r>
            <a:endParaRPr lang="zh-CN" altLang="en-US" dirty="0">
              <a:latin typeface="Georgia" panose="02040502050405020303" pitchFamily="18" charset="0"/>
              <a:ea typeface="汉仪楷体简" panose="02010609000101010101" pitchFamily="49" charset="-122"/>
            </a:endParaRPr>
          </a:p>
        </p:txBody>
      </p:sp>
      <p:pic>
        <p:nvPicPr>
          <p:cNvPr id="9" name="图片 8">
            <a:extLst>
              <a:ext uri="{FF2B5EF4-FFF2-40B4-BE49-F238E27FC236}">
                <a16:creationId xmlns:a16="http://schemas.microsoft.com/office/drawing/2014/main" id="{11E15C2E-C207-98CB-FDFC-C4785DC6746D}"/>
              </a:ext>
            </a:extLst>
          </p:cNvPr>
          <p:cNvPicPr>
            <a:picLocks noChangeAspect="1"/>
          </p:cNvPicPr>
          <p:nvPr/>
        </p:nvPicPr>
        <p:blipFill rotWithShape="1">
          <a:blip r:embed="rId5"/>
          <a:srcRect r="76520" b="83157"/>
          <a:stretch/>
        </p:blipFill>
        <p:spPr>
          <a:xfrm>
            <a:off x="564745" y="1246329"/>
            <a:ext cx="2032694" cy="645499"/>
          </a:xfrm>
          <a:prstGeom prst="rect">
            <a:avLst/>
          </a:prstGeom>
        </p:spPr>
      </p:pic>
    </p:spTree>
    <p:extLst>
      <p:ext uri="{BB962C8B-B14F-4D97-AF65-F5344CB8AC3E}">
        <p14:creationId xmlns:p14="http://schemas.microsoft.com/office/powerpoint/2010/main" val="3760554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4828224"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err="1">
                <a:solidFill>
                  <a:srgbClr val="1A4602"/>
                </a:solidFill>
                <a:latin typeface="Georgia" panose="02040502050405020303" pitchFamily="18" charset="0"/>
              </a:rPr>
              <a:t>AluY</a:t>
            </a:r>
            <a:r>
              <a:rPr lang="en-US" altLang="zh-CN" b="1" dirty="0">
                <a:solidFill>
                  <a:srgbClr val="1A4602"/>
                </a:solidFill>
                <a:latin typeface="Georgia" panose="02040502050405020303" pitchFamily="18" charset="0"/>
              </a:rPr>
              <a:t> insertion in TBXT induces AS</a:t>
            </a:r>
          </a:p>
        </p:txBody>
      </p:sp>
      <p:pic>
        <p:nvPicPr>
          <p:cNvPr id="10" name="图片 9">
            <a:extLst>
              <a:ext uri="{FF2B5EF4-FFF2-40B4-BE49-F238E27FC236}">
                <a16:creationId xmlns:a16="http://schemas.microsoft.com/office/drawing/2014/main" id="{288C1C84-84B8-0319-2F46-2F6C6A7402F0}"/>
              </a:ext>
            </a:extLst>
          </p:cNvPr>
          <p:cNvPicPr>
            <a:picLocks noChangeAspect="1"/>
          </p:cNvPicPr>
          <p:nvPr/>
        </p:nvPicPr>
        <p:blipFill>
          <a:blip r:embed="rId3"/>
          <a:stretch>
            <a:fillRect/>
          </a:stretch>
        </p:blipFill>
        <p:spPr>
          <a:xfrm>
            <a:off x="916481" y="2524014"/>
            <a:ext cx="9790444" cy="3530009"/>
          </a:xfrm>
          <a:prstGeom prst="rect">
            <a:avLst/>
          </a:prstGeom>
        </p:spPr>
      </p:pic>
      <p:pic>
        <p:nvPicPr>
          <p:cNvPr id="13" name="图片 12">
            <a:extLst>
              <a:ext uri="{FF2B5EF4-FFF2-40B4-BE49-F238E27FC236}">
                <a16:creationId xmlns:a16="http://schemas.microsoft.com/office/drawing/2014/main" id="{DCF8A448-6D06-26DF-C40D-9112114B0139}"/>
              </a:ext>
            </a:extLst>
          </p:cNvPr>
          <p:cNvPicPr>
            <a:picLocks noChangeAspect="1"/>
          </p:cNvPicPr>
          <p:nvPr/>
        </p:nvPicPr>
        <p:blipFill>
          <a:blip r:embed="rId4"/>
          <a:stretch>
            <a:fillRect/>
          </a:stretch>
        </p:blipFill>
        <p:spPr>
          <a:xfrm>
            <a:off x="2460643" y="608239"/>
            <a:ext cx="8130627" cy="1835614"/>
          </a:xfrm>
          <a:prstGeom prst="rect">
            <a:avLst/>
          </a:prstGeom>
        </p:spPr>
      </p:pic>
      <p:sp>
        <p:nvSpPr>
          <p:cNvPr id="15" name="文本框 14">
            <a:extLst>
              <a:ext uri="{FF2B5EF4-FFF2-40B4-BE49-F238E27FC236}">
                <a16:creationId xmlns:a16="http://schemas.microsoft.com/office/drawing/2014/main" id="{32B47739-E2D3-6EB8-938D-AF5AB954B7A8}"/>
              </a:ext>
            </a:extLst>
          </p:cNvPr>
          <p:cNvSpPr txBox="1"/>
          <p:nvPr/>
        </p:nvSpPr>
        <p:spPr>
          <a:xfrm>
            <a:off x="2676737" y="6069759"/>
            <a:ext cx="7698441" cy="369332"/>
          </a:xfrm>
          <a:prstGeom prst="rect">
            <a:avLst/>
          </a:prstGeom>
          <a:noFill/>
        </p:spPr>
        <p:txBody>
          <a:bodyPr wrap="square">
            <a:spAutoFit/>
          </a:bodyPr>
          <a:lstStyle/>
          <a:p>
            <a:r>
              <a:rPr lang="en-US" altLang="zh-CN" b="1" dirty="0" err="1">
                <a:solidFill>
                  <a:srgbClr val="FF0000"/>
                </a:solidFill>
                <a:latin typeface="Georgia" panose="02040502050405020303" pitchFamily="18" charset="0"/>
              </a:rPr>
              <a:t>AluY</a:t>
            </a:r>
            <a:r>
              <a:rPr lang="en-US" altLang="zh-CN" b="1" dirty="0">
                <a:solidFill>
                  <a:srgbClr val="FF0000"/>
                </a:solidFill>
                <a:latin typeface="Georgia" panose="02040502050405020303" pitchFamily="18" charset="0"/>
              </a:rPr>
              <a:t> element can induce AS and create </a:t>
            </a:r>
            <a:r>
              <a:rPr lang="en-US" altLang="zh-CN" b="1" dirty="0" err="1">
                <a:solidFill>
                  <a:srgbClr val="FF0000"/>
                </a:solidFill>
                <a:latin typeface="Georgia" panose="02040502050405020303" pitchFamily="18" charset="0"/>
              </a:rPr>
              <a:t>Tbxt</a:t>
            </a:r>
            <a:r>
              <a:rPr lang="en-US" altLang="zh-CN" b="1" dirty="0">
                <a:solidFill>
                  <a:srgbClr val="FF0000"/>
                </a:solidFill>
                <a:latin typeface="Georgia" panose="02040502050405020303" pitchFamily="18" charset="0"/>
              </a:rPr>
              <a:t> </a:t>
            </a:r>
            <a:r>
              <a:rPr lang="el-GR" altLang="zh-CN" b="1" dirty="0">
                <a:solidFill>
                  <a:srgbClr val="FF0000"/>
                </a:solidFill>
                <a:latin typeface="Georgia" panose="02040502050405020303" pitchFamily="18" charset="0"/>
              </a:rPr>
              <a:t>Δ</a:t>
            </a:r>
            <a:r>
              <a:rPr lang="en-US" altLang="zh-CN" b="1" dirty="0">
                <a:solidFill>
                  <a:srgbClr val="FF0000"/>
                </a:solidFill>
                <a:latin typeface="Georgia" panose="02040502050405020303" pitchFamily="18" charset="0"/>
              </a:rPr>
              <a:t>exon6 transcript. </a:t>
            </a:r>
          </a:p>
        </p:txBody>
      </p:sp>
    </p:spTree>
    <p:extLst>
      <p:ext uri="{BB962C8B-B14F-4D97-AF65-F5344CB8AC3E}">
        <p14:creationId xmlns:p14="http://schemas.microsoft.com/office/powerpoint/2010/main" val="1408587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err="1">
                <a:solidFill>
                  <a:srgbClr val="1A4602"/>
                </a:solidFill>
                <a:latin typeface="Georgia" panose="02040502050405020303" pitchFamily="18" charset="0"/>
              </a:rPr>
              <a:t>AluY</a:t>
            </a:r>
            <a:r>
              <a:rPr lang="en-US" altLang="zh-CN" b="1" dirty="0">
                <a:solidFill>
                  <a:srgbClr val="1A4602"/>
                </a:solidFill>
                <a:latin typeface="Georgia" panose="02040502050405020303" pitchFamily="18" charset="0"/>
              </a:rPr>
              <a:t> insertion in TBXT induces AS</a:t>
            </a:r>
          </a:p>
        </p:txBody>
      </p:sp>
      <p:pic>
        <p:nvPicPr>
          <p:cNvPr id="13" name="图片 12">
            <a:extLst>
              <a:ext uri="{FF2B5EF4-FFF2-40B4-BE49-F238E27FC236}">
                <a16:creationId xmlns:a16="http://schemas.microsoft.com/office/drawing/2014/main" id="{3B6038A5-216B-816E-47C6-B1F64144FF6A}"/>
              </a:ext>
            </a:extLst>
          </p:cNvPr>
          <p:cNvPicPr>
            <a:picLocks noChangeAspect="1"/>
          </p:cNvPicPr>
          <p:nvPr/>
        </p:nvPicPr>
        <p:blipFill>
          <a:blip r:embed="rId3"/>
          <a:stretch>
            <a:fillRect/>
          </a:stretch>
        </p:blipFill>
        <p:spPr>
          <a:xfrm>
            <a:off x="2069492" y="1004441"/>
            <a:ext cx="8185840" cy="5079904"/>
          </a:xfrm>
          <a:prstGeom prst="rect">
            <a:avLst/>
          </a:prstGeom>
        </p:spPr>
      </p:pic>
      <p:sp>
        <p:nvSpPr>
          <p:cNvPr id="15" name="文本框 14">
            <a:extLst>
              <a:ext uri="{FF2B5EF4-FFF2-40B4-BE49-F238E27FC236}">
                <a16:creationId xmlns:a16="http://schemas.microsoft.com/office/drawing/2014/main" id="{548D5EE7-9726-0C54-72D6-137D50212E6D}"/>
              </a:ext>
            </a:extLst>
          </p:cNvPr>
          <p:cNvSpPr txBox="1"/>
          <p:nvPr/>
        </p:nvSpPr>
        <p:spPr>
          <a:xfrm>
            <a:off x="2563802" y="4075925"/>
            <a:ext cx="2682850" cy="707886"/>
          </a:xfrm>
          <a:prstGeom prst="rect">
            <a:avLst/>
          </a:prstGeom>
          <a:noFill/>
        </p:spPr>
        <p:txBody>
          <a:bodyPr wrap="square">
            <a:spAutoFit/>
          </a:bodyPr>
          <a:lstStyle/>
          <a:p>
            <a:pPr algn="ctr"/>
            <a:r>
              <a:rPr lang="zh-CN" altLang="en-US" sz="2000" dirty="0">
                <a:latin typeface="Georgia" panose="02040502050405020303" pitchFamily="18" charset="0"/>
              </a:rPr>
              <a:t>Minor splicing events</a:t>
            </a:r>
            <a:endParaRPr lang="en-US" altLang="zh-CN" sz="2000" dirty="0">
              <a:latin typeface="Georgia" panose="02040502050405020303" pitchFamily="18" charset="0"/>
            </a:endParaRPr>
          </a:p>
          <a:p>
            <a:pPr algn="ctr"/>
            <a:r>
              <a:rPr lang="zh-CN" altLang="en-US" sz="2000" dirty="0">
                <a:latin typeface="Georgia" panose="02040502050405020303" pitchFamily="18" charset="0"/>
              </a:rPr>
              <a:t>（</a:t>
            </a:r>
            <a:r>
              <a:rPr lang="en-US" altLang="zh-CN" sz="2000" dirty="0">
                <a:solidFill>
                  <a:srgbClr val="FF0000"/>
                </a:solidFill>
                <a:latin typeface="Georgia" panose="02040502050405020303" pitchFamily="18" charset="0"/>
              </a:rPr>
              <a:t>Dismissal</a:t>
            </a:r>
            <a:r>
              <a:rPr lang="zh-CN" altLang="en-US" sz="2000" dirty="0">
                <a:latin typeface="Georgia" panose="02040502050405020303" pitchFamily="18" charset="0"/>
              </a:rPr>
              <a:t>）</a:t>
            </a:r>
            <a:endParaRPr lang="en-US" altLang="zh-CN" sz="2000" dirty="0">
              <a:latin typeface="Georgia" panose="02040502050405020303" pitchFamily="18" charset="0"/>
            </a:endParaRPr>
          </a:p>
        </p:txBody>
      </p:sp>
      <p:sp>
        <p:nvSpPr>
          <p:cNvPr id="16" name="箭头: 下 15">
            <a:extLst>
              <a:ext uri="{FF2B5EF4-FFF2-40B4-BE49-F238E27FC236}">
                <a16:creationId xmlns:a16="http://schemas.microsoft.com/office/drawing/2014/main" id="{27640538-0662-9A07-66C1-5BEE65E685A4}"/>
              </a:ext>
            </a:extLst>
          </p:cNvPr>
          <p:cNvSpPr/>
          <p:nvPr/>
        </p:nvSpPr>
        <p:spPr>
          <a:xfrm rot="16200000">
            <a:off x="3883271" y="3889566"/>
            <a:ext cx="350686" cy="1994177"/>
          </a:xfrm>
          <a:prstGeom prst="downArrow">
            <a:avLst>
              <a:gd name="adj1" fmla="val 45598"/>
              <a:gd name="adj2" fmla="val 111542"/>
            </a:avLst>
          </a:prstGeom>
          <a:solidFill>
            <a:schemeClr val="accent6">
              <a:lumMod val="40000"/>
              <a:lumOff val="60000"/>
            </a:schemeClr>
          </a:solidFill>
          <a:ln w="38100">
            <a:solidFill>
              <a:srgbClr val="0A28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351490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err="1">
                <a:solidFill>
                  <a:srgbClr val="1A4602"/>
                </a:solidFill>
                <a:latin typeface="Georgia" panose="02040502050405020303" pitchFamily="18" charset="0"/>
              </a:rPr>
              <a:t>Tbxt</a:t>
            </a:r>
            <a:r>
              <a:rPr lang="en-US" altLang="zh-CN" b="1" dirty="0">
                <a:solidFill>
                  <a:srgbClr val="1A4602"/>
                </a:solidFill>
                <a:latin typeface="Georgia" panose="02040502050405020303" pitchFamily="18" charset="0"/>
              </a:rPr>
              <a:t> </a:t>
            </a:r>
            <a:r>
              <a:rPr lang="el-GR" altLang="zh-CN" b="1" dirty="0">
                <a:solidFill>
                  <a:srgbClr val="1A4602"/>
                </a:solidFill>
                <a:latin typeface="Georgia" panose="02040502050405020303" pitchFamily="18" charset="0"/>
              </a:rPr>
              <a:t>Δ</a:t>
            </a:r>
            <a:r>
              <a:rPr lang="en-US" altLang="zh-CN" b="1" dirty="0">
                <a:solidFill>
                  <a:srgbClr val="1A4602"/>
                </a:solidFill>
                <a:latin typeface="Georgia" panose="02040502050405020303" pitchFamily="18" charset="0"/>
              </a:rPr>
              <a:t>exon6 expression induces tail loss</a:t>
            </a:r>
          </a:p>
        </p:txBody>
      </p:sp>
      <p:pic>
        <p:nvPicPr>
          <p:cNvPr id="15" name="图片 14">
            <a:extLst>
              <a:ext uri="{FF2B5EF4-FFF2-40B4-BE49-F238E27FC236}">
                <a16:creationId xmlns:a16="http://schemas.microsoft.com/office/drawing/2014/main" id="{34E8A267-FB36-E42C-0B32-051E8D152D21}"/>
              </a:ext>
            </a:extLst>
          </p:cNvPr>
          <p:cNvPicPr>
            <a:picLocks noChangeAspect="1"/>
          </p:cNvPicPr>
          <p:nvPr/>
        </p:nvPicPr>
        <p:blipFill>
          <a:blip r:embed="rId3"/>
          <a:stretch>
            <a:fillRect/>
          </a:stretch>
        </p:blipFill>
        <p:spPr>
          <a:xfrm>
            <a:off x="1955500" y="792143"/>
            <a:ext cx="8280999" cy="1925694"/>
          </a:xfrm>
          <a:prstGeom prst="rect">
            <a:avLst/>
          </a:prstGeom>
        </p:spPr>
      </p:pic>
      <p:sp>
        <p:nvSpPr>
          <p:cNvPr id="10" name="文本框 9">
            <a:extLst>
              <a:ext uri="{FF2B5EF4-FFF2-40B4-BE49-F238E27FC236}">
                <a16:creationId xmlns:a16="http://schemas.microsoft.com/office/drawing/2014/main" id="{2A12A87E-EA85-91F3-36DA-510AF7496694}"/>
              </a:ext>
            </a:extLst>
          </p:cNvPr>
          <p:cNvSpPr txBox="1"/>
          <p:nvPr/>
        </p:nvSpPr>
        <p:spPr>
          <a:xfrm>
            <a:off x="7743861" y="469068"/>
            <a:ext cx="2434133" cy="461665"/>
          </a:xfrm>
          <a:prstGeom prst="rect">
            <a:avLst/>
          </a:prstGeom>
          <a:noFill/>
        </p:spPr>
        <p:txBody>
          <a:bodyPr wrap="square">
            <a:spAutoFit/>
          </a:bodyPr>
          <a:lstStyle/>
          <a:p>
            <a:pPr algn="ctr"/>
            <a:r>
              <a:rPr lang="en-US" altLang="zh-CN" sz="2000" b="1" dirty="0" err="1">
                <a:latin typeface="Georgia" panose="02040502050405020303" pitchFamily="18" charset="0"/>
              </a:rPr>
              <a:t>Tbxt</a:t>
            </a:r>
            <a:r>
              <a:rPr lang="en-US" altLang="zh-CN" sz="2000" b="1" dirty="0">
                <a:latin typeface="Georgia" panose="02040502050405020303" pitchFamily="18" charset="0"/>
              </a:rPr>
              <a:t> </a:t>
            </a:r>
            <a:r>
              <a:rPr lang="el-GR" altLang="zh-CN" sz="2400" b="1" dirty="0">
                <a:solidFill>
                  <a:srgbClr val="FF0000"/>
                </a:solidFill>
                <a:latin typeface="Georgia" panose="02040502050405020303" pitchFamily="18" charset="0"/>
              </a:rPr>
              <a:t>Δ</a:t>
            </a:r>
            <a:r>
              <a:rPr lang="en-US" altLang="zh-CN" sz="2400" b="1" dirty="0">
                <a:solidFill>
                  <a:srgbClr val="FF0000"/>
                </a:solidFill>
                <a:latin typeface="Georgia" panose="02040502050405020303" pitchFamily="18" charset="0"/>
              </a:rPr>
              <a:t>exon6/+ </a:t>
            </a:r>
            <a:endParaRPr lang="zh-CN" altLang="en-US" sz="2000" dirty="0">
              <a:solidFill>
                <a:srgbClr val="FF0000"/>
              </a:solidFill>
            </a:endParaRPr>
          </a:p>
        </p:txBody>
      </p:sp>
      <p:pic>
        <p:nvPicPr>
          <p:cNvPr id="6" name="图片 5">
            <a:extLst>
              <a:ext uri="{FF2B5EF4-FFF2-40B4-BE49-F238E27FC236}">
                <a16:creationId xmlns:a16="http://schemas.microsoft.com/office/drawing/2014/main" id="{F7BA8B63-111A-5CA1-A92D-9893F26D4936}"/>
              </a:ext>
            </a:extLst>
          </p:cNvPr>
          <p:cNvPicPr>
            <a:picLocks noChangeAspect="1"/>
          </p:cNvPicPr>
          <p:nvPr/>
        </p:nvPicPr>
        <p:blipFill>
          <a:blip r:embed="rId4"/>
          <a:stretch>
            <a:fillRect/>
          </a:stretch>
        </p:blipFill>
        <p:spPr>
          <a:xfrm>
            <a:off x="2026310" y="2970845"/>
            <a:ext cx="8151683" cy="3261916"/>
          </a:xfrm>
          <a:prstGeom prst="rect">
            <a:avLst/>
          </a:prstGeom>
        </p:spPr>
      </p:pic>
    </p:spTree>
    <p:extLst>
      <p:ext uri="{BB962C8B-B14F-4D97-AF65-F5344CB8AC3E}">
        <p14:creationId xmlns:p14="http://schemas.microsoft.com/office/powerpoint/2010/main" val="42317005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pic>
        <p:nvPicPr>
          <p:cNvPr id="12" name="图片 11">
            <a:extLst>
              <a:ext uri="{FF2B5EF4-FFF2-40B4-BE49-F238E27FC236}">
                <a16:creationId xmlns:a16="http://schemas.microsoft.com/office/drawing/2014/main" id="{F6E91C40-1608-B861-1CBE-1627A3620A2B}"/>
              </a:ext>
            </a:extLst>
          </p:cNvPr>
          <p:cNvPicPr>
            <a:picLocks noChangeAspect="1"/>
          </p:cNvPicPr>
          <p:nvPr/>
        </p:nvPicPr>
        <p:blipFill rotWithShape="1">
          <a:blip r:embed="rId3"/>
          <a:srcRect t="22945" r="31409"/>
          <a:stretch/>
        </p:blipFill>
        <p:spPr>
          <a:xfrm>
            <a:off x="712706" y="1171143"/>
            <a:ext cx="10522222" cy="1901778"/>
          </a:xfrm>
          <a:prstGeom prst="rect">
            <a:avLst/>
          </a:prstGeom>
        </p:spPr>
      </p:pic>
      <p:sp>
        <p:nvSpPr>
          <p:cNvPr id="13" name="文本框 12">
            <a:extLst>
              <a:ext uri="{FF2B5EF4-FFF2-40B4-BE49-F238E27FC236}">
                <a16:creationId xmlns:a16="http://schemas.microsoft.com/office/drawing/2014/main" id="{7059B229-5482-2392-2C6F-1D0AAA51E97D}"/>
              </a:ext>
            </a:extLst>
          </p:cNvPr>
          <p:cNvSpPr txBox="1"/>
          <p:nvPr/>
        </p:nvSpPr>
        <p:spPr>
          <a:xfrm>
            <a:off x="7654011" y="4617123"/>
            <a:ext cx="3956916" cy="707886"/>
          </a:xfrm>
          <a:prstGeom prst="rect">
            <a:avLst/>
          </a:prstGeom>
          <a:noFill/>
        </p:spPr>
        <p:txBody>
          <a:bodyPr wrap="square">
            <a:spAutoFit/>
          </a:bodyPr>
          <a:lstStyle/>
          <a:p>
            <a:r>
              <a:rPr lang="en-US" altLang="zh-CN" sz="2000" b="1" dirty="0">
                <a:solidFill>
                  <a:srgbClr val="FF0000"/>
                </a:solidFill>
                <a:latin typeface="Georgia" panose="02040502050405020303" pitchFamily="18" charset="0"/>
              </a:rPr>
              <a:t>Presence of TBXTΔexon6 is sufficient to induce tail loss</a:t>
            </a:r>
            <a:endParaRPr lang="zh-CN" altLang="en-US" sz="2000" b="1" dirty="0">
              <a:solidFill>
                <a:srgbClr val="FF0000"/>
              </a:solidFill>
              <a:latin typeface="Georgia" panose="02040502050405020303" pitchFamily="18" charset="0"/>
            </a:endParaRPr>
          </a:p>
        </p:txBody>
      </p:sp>
      <p:sp>
        <p:nvSpPr>
          <p:cNvPr id="16" name="文本框 15">
            <a:extLst>
              <a:ext uri="{FF2B5EF4-FFF2-40B4-BE49-F238E27FC236}">
                <a16:creationId xmlns:a16="http://schemas.microsoft.com/office/drawing/2014/main" id="{75C19E2D-028D-8BB9-6B31-53F7F6A56AC9}"/>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err="1">
                <a:solidFill>
                  <a:srgbClr val="1A4602"/>
                </a:solidFill>
                <a:latin typeface="Georgia" panose="02040502050405020303" pitchFamily="18" charset="0"/>
              </a:rPr>
              <a:t>Tbxt</a:t>
            </a:r>
            <a:r>
              <a:rPr lang="en-US" altLang="zh-CN" b="1" dirty="0">
                <a:solidFill>
                  <a:srgbClr val="1A4602"/>
                </a:solidFill>
                <a:latin typeface="Georgia" panose="02040502050405020303" pitchFamily="18" charset="0"/>
              </a:rPr>
              <a:t> </a:t>
            </a:r>
            <a:r>
              <a:rPr lang="el-GR" altLang="zh-CN" b="1" dirty="0">
                <a:solidFill>
                  <a:srgbClr val="1A4602"/>
                </a:solidFill>
                <a:latin typeface="Georgia" panose="02040502050405020303" pitchFamily="18" charset="0"/>
              </a:rPr>
              <a:t>Δ</a:t>
            </a:r>
            <a:r>
              <a:rPr lang="en-US" altLang="zh-CN" b="1" dirty="0">
                <a:solidFill>
                  <a:srgbClr val="1A4602"/>
                </a:solidFill>
                <a:latin typeface="Georgia" panose="02040502050405020303" pitchFamily="18" charset="0"/>
              </a:rPr>
              <a:t>exon6 expression induces tail loss</a:t>
            </a:r>
          </a:p>
        </p:txBody>
      </p:sp>
      <p:grpSp>
        <p:nvGrpSpPr>
          <p:cNvPr id="20" name="组合 19">
            <a:extLst>
              <a:ext uri="{FF2B5EF4-FFF2-40B4-BE49-F238E27FC236}">
                <a16:creationId xmlns:a16="http://schemas.microsoft.com/office/drawing/2014/main" id="{61E65642-36E4-B245-542B-A15F69DC4FD3}"/>
              </a:ext>
            </a:extLst>
          </p:cNvPr>
          <p:cNvGrpSpPr/>
          <p:nvPr/>
        </p:nvGrpSpPr>
        <p:grpSpPr>
          <a:xfrm>
            <a:off x="712706" y="3980100"/>
            <a:ext cx="6439448" cy="1901778"/>
            <a:chOff x="712706" y="3768140"/>
            <a:chExt cx="6439448" cy="1901778"/>
          </a:xfrm>
        </p:grpSpPr>
        <p:grpSp>
          <p:nvGrpSpPr>
            <p:cNvPr id="18" name="组合 17">
              <a:extLst>
                <a:ext uri="{FF2B5EF4-FFF2-40B4-BE49-F238E27FC236}">
                  <a16:creationId xmlns:a16="http://schemas.microsoft.com/office/drawing/2014/main" id="{EACD9977-D9C1-D65A-6A1F-E142180D4DEF}"/>
                </a:ext>
              </a:extLst>
            </p:cNvPr>
            <p:cNvGrpSpPr/>
            <p:nvPr/>
          </p:nvGrpSpPr>
          <p:grpSpPr>
            <a:xfrm>
              <a:off x="712706" y="3768140"/>
              <a:ext cx="6439448" cy="1901778"/>
              <a:chOff x="712706" y="3768140"/>
              <a:chExt cx="6439448" cy="1901778"/>
            </a:xfrm>
          </p:grpSpPr>
          <p:pic>
            <p:nvPicPr>
              <p:cNvPr id="14" name="图片 13">
                <a:extLst>
                  <a:ext uri="{FF2B5EF4-FFF2-40B4-BE49-F238E27FC236}">
                    <a16:creationId xmlns:a16="http://schemas.microsoft.com/office/drawing/2014/main" id="{712C09E8-9D65-2CC6-3B0B-A9E734E55385}"/>
                  </a:ext>
                </a:extLst>
              </p:cNvPr>
              <p:cNvPicPr>
                <a:picLocks noChangeAspect="1"/>
              </p:cNvPicPr>
              <p:nvPr/>
            </p:nvPicPr>
            <p:blipFill rotWithShape="1">
              <a:blip r:embed="rId3"/>
              <a:srcRect l="72547" t="22945"/>
              <a:stretch/>
            </p:blipFill>
            <p:spPr>
              <a:xfrm>
                <a:off x="2940710" y="3768140"/>
                <a:ext cx="4211444" cy="1901778"/>
              </a:xfrm>
              <a:prstGeom prst="rect">
                <a:avLst/>
              </a:prstGeom>
            </p:spPr>
          </p:pic>
          <p:pic>
            <p:nvPicPr>
              <p:cNvPr id="17" name="图片 16">
                <a:extLst>
                  <a:ext uri="{FF2B5EF4-FFF2-40B4-BE49-F238E27FC236}">
                    <a16:creationId xmlns:a16="http://schemas.microsoft.com/office/drawing/2014/main" id="{68DC7023-9FD9-6B4C-ED22-475C876BD61B}"/>
                  </a:ext>
                </a:extLst>
              </p:cNvPr>
              <p:cNvPicPr>
                <a:picLocks noChangeAspect="1"/>
              </p:cNvPicPr>
              <p:nvPr/>
            </p:nvPicPr>
            <p:blipFill rotWithShape="1">
              <a:blip r:embed="rId3"/>
              <a:srcRect t="22945" r="85476"/>
              <a:stretch/>
            </p:blipFill>
            <p:spPr>
              <a:xfrm>
                <a:off x="712706" y="3768140"/>
                <a:ext cx="2228004" cy="1901778"/>
              </a:xfrm>
              <a:prstGeom prst="rect">
                <a:avLst/>
              </a:prstGeom>
            </p:spPr>
          </p:pic>
        </p:grpSp>
        <p:sp>
          <p:nvSpPr>
            <p:cNvPr id="19" name="矩形 18">
              <a:extLst>
                <a:ext uri="{FF2B5EF4-FFF2-40B4-BE49-F238E27FC236}">
                  <a16:creationId xmlns:a16="http://schemas.microsoft.com/office/drawing/2014/main" id="{744A3B6C-6E9A-7533-5A0D-E8D8E3867C49}"/>
                </a:ext>
              </a:extLst>
            </p:cNvPr>
            <p:cNvSpPr/>
            <p:nvPr/>
          </p:nvSpPr>
          <p:spPr>
            <a:xfrm>
              <a:off x="2860760" y="4114328"/>
              <a:ext cx="311738" cy="30357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21">
            <a:extLst>
              <a:ext uri="{FF2B5EF4-FFF2-40B4-BE49-F238E27FC236}">
                <a16:creationId xmlns:a16="http://schemas.microsoft.com/office/drawing/2014/main" id="{DDFFD6B7-248C-0237-2BAF-2A6C97350B9C}"/>
              </a:ext>
            </a:extLst>
          </p:cNvPr>
          <p:cNvSpPr txBox="1"/>
          <p:nvPr/>
        </p:nvSpPr>
        <p:spPr>
          <a:xfrm>
            <a:off x="5046432" y="3238758"/>
            <a:ext cx="6716895" cy="646331"/>
          </a:xfrm>
          <a:prstGeom prst="rect">
            <a:avLst/>
          </a:prstGeom>
          <a:noFill/>
        </p:spPr>
        <p:txBody>
          <a:bodyPr wrap="square">
            <a:spAutoFit/>
          </a:bodyPr>
          <a:lstStyle/>
          <a:p>
            <a:r>
              <a:rPr lang="en-US" altLang="zh-CN" dirty="0"/>
              <a:t>Type1: at least one of the parent mice has no tail or is short-tailed. Type2: both parent mice are long-tailed.</a:t>
            </a:r>
            <a:endParaRPr lang="zh-CN" altLang="en-US" dirty="0"/>
          </a:p>
        </p:txBody>
      </p:sp>
      <p:sp>
        <p:nvSpPr>
          <p:cNvPr id="24" name="文本框 23">
            <a:extLst>
              <a:ext uri="{FF2B5EF4-FFF2-40B4-BE49-F238E27FC236}">
                <a16:creationId xmlns:a16="http://schemas.microsoft.com/office/drawing/2014/main" id="{5AA159DD-7D43-A335-36E2-1A299F9D05AA}"/>
              </a:ext>
            </a:extLst>
          </p:cNvPr>
          <p:cNvSpPr txBox="1"/>
          <p:nvPr/>
        </p:nvSpPr>
        <p:spPr>
          <a:xfrm>
            <a:off x="712706" y="3530607"/>
            <a:ext cx="6100482" cy="369332"/>
          </a:xfrm>
          <a:prstGeom prst="rect">
            <a:avLst/>
          </a:prstGeom>
          <a:noFill/>
        </p:spPr>
        <p:txBody>
          <a:bodyPr wrap="square">
            <a:spAutoFit/>
          </a:bodyPr>
          <a:lstStyle/>
          <a:p>
            <a:r>
              <a:rPr lang="en-US" altLang="zh-CN" b="1" dirty="0" err="1">
                <a:solidFill>
                  <a:srgbClr val="1A4602"/>
                </a:solidFill>
                <a:latin typeface="Georgia" panose="02040502050405020303" pitchFamily="18" charset="0"/>
              </a:rPr>
              <a:t>Tbxt</a:t>
            </a:r>
            <a:r>
              <a:rPr lang="en-US" altLang="zh-CN" b="1" dirty="0">
                <a:solidFill>
                  <a:srgbClr val="1A4602"/>
                </a:solidFill>
                <a:latin typeface="Georgia" panose="02040502050405020303" pitchFamily="18" charset="0"/>
              </a:rPr>
              <a:t> </a:t>
            </a:r>
            <a:r>
              <a:rPr lang="el-GR" altLang="zh-CN" b="1" dirty="0">
                <a:solidFill>
                  <a:srgbClr val="1A4602"/>
                </a:solidFill>
                <a:latin typeface="Georgia" panose="02040502050405020303" pitchFamily="18" charset="0"/>
              </a:rPr>
              <a:t>Δ</a:t>
            </a:r>
            <a:r>
              <a:rPr lang="en-US" altLang="zh-CN" b="1" dirty="0">
                <a:solidFill>
                  <a:srgbClr val="1A4602"/>
                </a:solidFill>
                <a:latin typeface="Georgia" panose="02040502050405020303" pitchFamily="18" charset="0"/>
              </a:rPr>
              <a:t>exon6/+   ×   </a:t>
            </a:r>
            <a:r>
              <a:rPr lang="en-US" altLang="zh-CN" b="1" dirty="0" err="1">
                <a:solidFill>
                  <a:srgbClr val="1A4602"/>
                </a:solidFill>
                <a:latin typeface="Georgia" panose="02040502050405020303" pitchFamily="18" charset="0"/>
              </a:rPr>
              <a:t>Tbxt</a:t>
            </a:r>
            <a:r>
              <a:rPr lang="en-US" altLang="zh-CN" b="1" dirty="0">
                <a:solidFill>
                  <a:srgbClr val="1A4602"/>
                </a:solidFill>
                <a:latin typeface="Georgia" panose="02040502050405020303" pitchFamily="18" charset="0"/>
              </a:rPr>
              <a:t> </a:t>
            </a:r>
            <a:r>
              <a:rPr lang="el-GR" altLang="zh-CN" b="1" dirty="0">
                <a:solidFill>
                  <a:srgbClr val="1A4602"/>
                </a:solidFill>
                <a:latin typeface="Georgia" panose="02040502050405020303" pitchFamily="18" charset="0"/>
              </a:rPr>
              <a:t>Δ</a:t>
            </a:r>
            <a:r>
              <a:rPr lang="en-US" altLang="zh-CN" b="1" dirty="0">
                <a:solidFill>
                  <a:srgbClr val="1A4602"/>
                </a:solidFill>
                <a:latin typeface="Georgia" panose="02040502050405020303" pitchFamily="18" charset="0"/>
              </a:rPr>
              <a:t>exon6/+ </a:t>
            </a:r>
            <a:endParaRPr lang="zh-CN" altLang="en-US" dirty="0"/>
          </a:p>
        </p:txBody>
      </p:sp>
      <p:sp>
        <p:nvSpPr>
          <p:cNvPr id="25" name="文本框 24">
            <a:extLst>
              <a:ext uri="{FF2B5EF4-FFF2-40B4-BE49-F238E27FC236}">
                <a16:creationId xmlns:a16="http://schemas.microsoft.com/office/drawing/2014/main" id="{D4288750-FBCF-8BF5-0732-A6FACD951B7A}"/>
              </a:ext>
            </a:extLst>
          </p:cNvPr>
          <p:cNvSpPr txBox="1"/>
          <p:nvPr/>
        </p:nvSpPr>
        <p:spPr>
          <a:xfrm>
            <a:off x="690300" y="727981"/>
            <a:ext cx="6100482" cy="369332"/>
          </a:xfrm>
          <a:prstGeom prst="rect">
            <a:avLst/>
          </a:prstGeom>
          <a:noFill/>
        </p:spPr>
        <p:txBody>
          <a:bodyPr wrap="square">
            <a:spAutoFit/>
          </a:bodyPr>
          <a:lstStyle/>
          <a:p>
            <a:r>
              <a:rPr lang="en-US" altLang="zh-CN" b="1" dirty="0" err="1">
                <a:solidFill>
                  <a:srgbClr val="1A4602"/>
                </a:solidFill>
                <a:latin typeface="Georgia" panose="02040502050405020303" pitchFamily="18" charset="0"/>
              </a:rPr>
              <a:t>Tbxt</a:t>
            </a:r>
            <a:r>
              <a:rPr lang="en-US" altLang="zh-CN" b="1" dirty="0">
                <a:solidFill>
                  <a:srgbClr val="1A4602"/>
                </a:solidFill>
                <a:latin typeface="Georgia" panose="02040502050405020303" pitchFamily="18" charset="0"/>
              </a:rPr>
              <a:t> </a:t>
            </a:r>
            <a:r>
              <a:rPr lang="el-GR" altLang="zh-CN" b="1" dirty="0">
                <a:solidFill>
                  <a:srgbClr val="1A4602"/>
                </a:solidFill>
                <a:latin typeface="Georgia" panose="02040502050405020303" pitchFamily="18" charset="0"/>
              </a:rPr>
              <a:t>Δ</a:t>
            </a:r>
            <a:r>
              <a:rPr lang="en-US" altLang="zh-CN" b="1" dirty="0">
                <a:solidFill>
                  <a:srgbClr val="1A4602"/>
                </a:solidFill>
                <a:latin typeface="Georgia" panose="02040502050405020303" pitchFamily="18" charset="0"/>
              </a:rPr>
              <a:t>exon6/+   ×   </a:t>
            </a:r>
            <a:r>
              <a:rPr lang="en-US" altLang="zh-CN" b="1" dirty="0" err="1">
                <a:solidFill>
                  <a:srgbClr val="1A4602"/>
                </a:solidFill>
                <a:latin typeface="Georgia" panose="02040502050405020303" pitchFamily="18" charset="0"/>
              </a:rPr>
              <a:t>Tbxt</a:t>
            </a:r>
            <a:r>
              <a:rPr lang="en-US" altLang="zh-CN" b="1" dirty="0">
                <a:solidFill>
                  <a:srgbClr val="1A4602"/>
                </a:solidFill>
                <a:latin typeface="Georgia" panose="02040502050405020303" pitchFamily="18" charset="0"/>
              </a:rPr>
              <a:t> </a:t>
            </a:r>
            <a:r>
              <a:rPr lang="el-GR" altLang="zh-CN" b="1" dirty="0">
                <a:solidFill>
                  <a:srgbClr val="1A4602"/>
                </a:solidFill>
                <a:latin typeface="Georgia" panose="02040502050405020303" pitchFamily="18" charset="0"/>
              </a:rPr>
              <a:t>Δ</a:t>
            </a:r>
            <a:r>
              <a:rPr lang="en-US" altLang="zh-CN" b="1" dirty="0">
                <a:solidFill>
                  <a:srgbClr val="1A4602"/>
                </a:solidFill>
                <a:latin typeface="Georgia" panose="02040502050405020303" pitchFamily="18" charset="0"/>
              </a:rPr>
              <a:t>exon6/+ </a:t>
            </a:r>
            <a:endParaRPr lang="zh-CN" altLang="en-US" dirty="0"/>
          </a:p>
        </p:txBody>
      </p:sp>
    </p:spTree>
    <p:extLst>
      <p:ext uri="{BB962C8B-B14F-4D97-AF65-F5344CB8AC3E}">
        <p14:creationId xmlns:p14="http://schemas.microsoft.com/office/powerpoint/2010/main" val="19163484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a:solidFill>
                  <a:srgbClr val="1A4602"/>
                </a:solidFill>
                <a:latin typeface="Georgia" panose="02040502050405020303" pitchFamily="18" charset="0"/>
              </a:rPr>
              <a:t>Inserting intronic sequences in mouse Tbxt</a:t>
            </a:r>
            <a:endParaRPr lang="en-US" altLang="zh-CN" b="1" dirty="0">
              <a:solidFill>
                <a:srgbClr val="1A4602"/>
              </a:solidFill>
              <a:latin typeface="Georgia" panose="02040502050405020303" pitchFamily="18" charset="0"/>
            </a:endParaRPr>
          </a:p>
        </p:txBody>
      </p:sp>
      <p:pic>
        <p:nvPicPr>
          <p:cNvPr id="11" name="图片 10">
            <a:extLst>
              <a:ext uri="{FF2B5EF4-FFF2-40B4-BE49-F238E27FC236}">
                <a16:creationId xmlns:a16="http://schemas.microsoft.com/office/drawing/2014/main" id="{4BCAB514-593B-F770-03CC-7BC2E3507E81}"/>
              </a:ext>
            </a:extLst>
          </p:cNvPr>
          <p:cNvPicPr>
            <a:picLocks noChangeAspect="1"/>
          </p:cNvPicPr>
          <p:nvPr/>
        </p:nvPicPr>
        <p:blipFill rotWithShape="1">
          <a:blip r:embed="rId3"/>
          <a:srcRect t="3356"/>
          <a:stretch/>
        </p:blipFill>
        <p:spPr>
          <a:xfrm>
            <a:off x="2140954" y="2947432"/>
            <a:ext cx="7463904" cy="3475923"/>
          </a:xfrm>
          <a:prstGeom prst="rect">
            <a:avLst/>
          </a:prstGeom>
        </p:spPr>
      </p:pic>
      <p:grpSp>
        <p:nvGrpSpPr>
          <p:cNvPr id="14" name="组合 13">
            <a:extLst>
              <a:ext uri="{FF2B5EF4-FFF2-40B4-BE49-F238E27FC236}">
                <a16:creationId xmlns:a16="http://schemas.microsoft.com/office/drawing/2014/main" id="{F4F50AB5-E0BE-526B-0122-3C3DC51A40CF}"/>
              </a:ext>
            </a:extLst>
          </p:cNvPr>
          <p:cNvGrpSpPr/>
          <p:nvPr/>
        </p:nvGrpSpPr>
        <p:grpSpPr>
          <a:xfrm>
            <a:off x="1016977" y="604360"/>
            <a:ext cx="10158046" cy="2076242"/>
            <a:chOff x="1985218" y="853485"/>
            <a:chExt cx="8401036" cy="1764087"/>
          </a:xfrm>
        </p:grpSpPr>
        <p:pic>
          <p:nvPicPr>
            <p:cNvPr id="12" name="图片 11">
              <a:extLst>
                <a:ext uri="{FF2B5EF4-FFF2-40B4-BE49-F238E27FC236}">
                  <a16:creationId xmlns:a16="http://schemas.microsoft.com/office/drawing/2014/main" id="{D9D5097B-D2AF-BC00-7A9A-EF5143AAAC18}"/>
                </a:ext>
              </a:extLst>
            </p:cNvPr>
            <p:cNvPicPr>
              <a:picLocks noChangeAspect="1"/>
            </p:cNvPicPr>
            <p:nvPr/>
          </p:nvPicPr>
          <p:blipFill rotWithShape="1">
            <a:blip r:embed="rId4"/>
            <a:srcRect b="66323"/>
            <a:stretch/>
          </p:blipFill>
          <p:spPr>
            <a:xfrm>
              <a:off x="1985218" y="853485"/>
              <a:ext cx="8401036" cy="1764087"/>
            </a:xfrm>
            <a:prstGeom prst="rect">
              <a:avLst/>
            </a:prstGeom>
          </p:spPr>
        </p:pic>
        <p:sp>
          <p:nvSpPr>
            <p:cNvPr id="13" name="矩形 12">
              <a:extLst>
                <a:ext uri="{FF2B5EF4-FFF2-40B4-BE49-F238E27FC236}">
                  <a16:creationId xmlns:a16="http://schemas.microsoft.com/office/drawing/2014/main" id="{DD12BD73-11F2-533F-EEC6-3DBCBD73AE6B}"/>
                </a:ext>
              </a:extLst>
            </p:cNvPr>
            <p:cNvSpPr/>
            <p:nvPr/>
          </p:nvSpPr>
          <p:spPr>
            <a:xfrm>
              <a:off x="6042355" y="877824"/>
              <a:ext cx="519379" cy="2999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5341341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7" y="145473"/>
            <a:ext cx="2663770" cy="923330"/>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Inserting intronic sequences in mouse </a:t>
            </a:r>
            <a:r>
              <a:rPr lang="en-US" altLang="zh-CN" b="1" dirty="0" err="1">
                <a:solidFill>
                  <a:srgbClr val="1A4602"/>
                </a:solidFill>
                <a:latin typeface="Georgia" panose="02040502050405020303" pitchFamily="18" charset="0"/>
              </a:rPr>
              <a:t>Tbxt</a:t>
            </a:r>
            <a:endParaRPr lang="en-US" altLang="zh-CN" b="1" dirty="0">
              <a:solidFill>
                <a:srgbClr val="1A4602"/>
              </a:solidFill>
              <a:latin typeface="Georgia" panose="02040502050405020303" pitchFamily="18" charset="0"/>
            </a:endParaRPr>
          </a:p>
        </p:txBody>
      </p:sp>
      <p:pic>
        <p:nvPicPr>
          <p:cNvPr id="7" name="图片 6">
            <a:extLst>
              <a:ext uri="{FF2B5EF4-FFF2-40B4-BE49-F238E27FC236}">
                <a16:creationId xmlns:a16="http://schemas.microsoft.com/office/drawing/2014/main" id="{097754DA-EF1B-59C1-36D6-AAFF2CF01271}"/>
              </a:ext>
            </a:extLst>
          </p:cNvPr>
          <p:cNvPicPr>
            <a:picLocks noChangeAspect="1"/>
          </p:cNvPicPr>
          <p:nvPr/>
        </p:nvPicPr>
        <p:blipFill>
          <a:blip r:embed="rId3"/>
          <a:stretch>
            <a:fillRect/>
          </a:stretch>
        </p:blipFill>
        <p:spPr>
          <a:xfrm>
            <a:off x="2264791" y="3428999"/>
            <a:ext cx="8605450" cy="2994355"/>
          </a:xfrm>
          <a:prstGeom prst="rect">
            <a:avLst/>
          </a:prstGeom>
        </p:spPr>
      </p:pic>
      <p:grpSp>
        <p:nvGrpSpPr>
          <p:cNvPr id="12" name="组合 11">
            <a:extLst>
              <a:ext uri="{FF2B5EF4-FFF2-40B4-BE49-F238E27FC236}">
                <a16:creationId xmlns:a16="http://schemas.microsoft.com/office/drawing/2014/main" id="{FDA27E97-4481-D4C0-6131-2F1B2F61A2BD}"/>
              </a:ext>
            </a:extLst>
          </p:cNvPr>
          <p:cNvGrpSpPr/>
          <p:nvPr/>
        </p:nvGrpSpPr>
        <p:grpSpPr>
          <a:xfrm>
            <a:off x="2787937" y="145473"/>
            <a:ext cx="8119026" cy="3302694"/>
            <a:chOff x="2787937" y="145473"/>
            <a:chExt cx="8119026" cy="3302694"/>
          </a:xfrm>
        </p:grpSpPr>
        <p:pic>
          <p:nvPicPr>
            <p:cNvPr id="10" name="图片 9">
              <a:extLst>
                <a:ext uri="{FF2B5EF4-FFF2-40B4-BE49-F238E27FC236}">
                  <a16:creationId xmlns:a16="http://schemas.microsoft.com/office/drawing/2014/main" id="{F41B5553-953C-1885-4EAE-2430E20DA55D}"/>
                </a:ext>
              </a:extLst>
            </p:cNvPr>
            <p:cNvPicPr>
              <a:picLocks noChangeAspect="1"/>
            </p:cNvPicPr>
            <p:nvPr/>
          </p:nvPicPr>
          <p:blipFill rotWithShape="1">
            <a:blip r:embed="rId4"/>
            <a:srcRect t="35050"/>
            <a:stretch/>
          </p:blipFill>
          <p:spPr>
            <a:xfrm>
              <a:off x="2787937" y="160103"/>
              <a:ext cx="8119026" cy="3288064"/>
            </a:xfrm>
            <a:prstGeom prst="rect">
              <a:avLst/>
            </a:prstGeom>
          </p:spPr>
        </p:pic>
        <p:sp>
          <p:nvSpPr>
            <p:cNvPr id="11" name="矩形 10">
              <a:extLst>
                <a:ext uri="{FF2B5EF4-FFF2-40B4-BE49-F238E27FC236}">
                  <a16:creationId xmlns:a16="http://schemas.microsoft.com/office/drawing/2014/main" id="{3D8D7BBD-98EF-9E58-2A5D-7E58B7DC08E2}"/>
                </a:ext>
              </a:extLst>
            </p:cNvPr>
            <p:cNvSpPr/>
            <p:nvPr/>
          </p:nvSpPr>
          <p:spPr>
            <a:xfrm>
              <a:off x="6656832" y="145473"/>
              <a:ext cx="424282" cy="37390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548793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839904" cy="369332"/>
          </a:xfrm>
          <a:prstGeom prst="rect">
            <a:avLst/>
          </a:prstGeom>
          <a:noFill/>
        </p:spPr>
        <p:txBody>
          <a:bodyPr wrap="square">
            <a:spAutoFit/>
          </a:bodyPr>
          <a:lstStyle/>
          <a:p>
            <a:pPr marL="342900" indent="-342900">
              <a:buFont typeface="Arial" panose="020B0604020202020204" pitchFamily="34" charset="0"/>
              <a:buChar char="•"/>
            </a:pPr>
            <a:r>
              <a:rPr lang="en-US" altLang="zh-CN" b="1">
                <a:solidFill>
                  <a:srgbClr val="1A4602"/>
                </a:solidFill>
                <a:latin typeface="Georgia" panose="02040502050405020303" pitchFamily="18" charset="0"/>
              </a:rPr>
              <a:t>Abundance of Tbxt isoforms explains tail phenotypes</a:t>
            </a:r>
            <a:endParaRPr lang="en-US" altLang="zh-CN" b="1" dirty="0">
              <a:solidFill>
                <a:srgbClr val="1A4602"/>
              </a:solidFill>
              <a:latin typeface="Georgia" panose="02040502050405020303" pitchFamily="18" charset="0"/>
            </a:endParaRPr>
          </a:p>
        </p:txBody>
      </p:sp>
      <p:pic>
        <p:nvPicPr>
          <p:cNvPr id="7" name="图片 6">
            <a:extLst>
              <a:ext uri="{FF2B5EF4-FFF2-40B4-BE49-F238E27FC236}">
                <a16:creationId xmlns:a16="http://schemas.microsoft.com/office/drawing/2014/main" id="{EA734C2D-2DF9-1494-DAAF-B61591E59644}"/>
              </a:ext>
            </a:extLst>
          </p:cNvPr>
          <p:cNvPicPr>
            <a:picLocks noChangeAspect="1"/>
          </p:cNvPicPr>
          <p:nvPr/>
        </p:nvPicPr>
        <p:blipFill rotWithShape="1">
          <a:blip r:embed="rId3"/>
          <a:srcRect r="57840"/>
          <a:stretch/>
        </p:blipFill>
        <p:spPr>
          <a:xfrm>
            <a:off x="2007081" y="971625"/>
            <a:ext cx="2389353" cy="2383440"/>
          </a:xfrm>
          <a:prstGeom prst="rect">
            <a:avLst/>
          </a:prstGeom>
        </p:spPr>
      </p:pic>
      <p:pic>
        <p:nvPicPr>
          <p:cNvPr id="11" name="图片 10">
            <a:extLst>
              <a:ext uri="{FF2B5EF4-FFF2-40B4-BE49-F238E27FC236}">
                <a16:creationId xmlns:a16="http://schemas.microsoft.com/office/drawing/2014/main" id="{78B278F6-A3D9-A21C-626A-A4D7E91AF60E}"/>
              </a:ext>
            </a:extLst>
          </p:cNvPr>
          <p:cNvPicPr>
            <a:picLocks noChangeAspect="1"/>
          </p:cNvPicPr>
          <p:nvPr/>
        </p:nvPicPr>
        <p:blipFill rotWithShape="1">
          <a:blip r:embed="rId4"/>
          <a:srcRect b="58912"/>
          <a:stretch/>
        </p:blipFill>
        <p:spPr>
          <a:xfrm>
            <a:off x="1579766" y="3628059"/>
            <a:ext cx="3663335" cy="2493817"/>
          </a:xfrm>
          <a:prstGeom prst="rect">
            <a:avLst/>
          </a:prstGeom>
        </p:spPr>
      </p:pic>
      <p:pic>
        <p:nvPicPr>
          <p:cNvPr id="12" name="图片 11">
            <a:extLst>
              <a:ext uri="{FF2B5EF4-FFF2-40B4-BE49-F238E27FC236}">
                <a16:creationId xmlns:a16="http://schemas.microsoft.com/office/drawing/2014/main" id="{9906DEE9-EEF0-BF20-6652-1D4C1B58D37B}"/>
              </a:ext>
            </a:extLst>
          </p:cNvPr>
          <p:cNvPicPr>
            <a:picLocks noChangeAspect="1"/>
          </p:cNvPicPr>
          <p:nvPr/>
        </p:nvPicPr>
        <p:blipFill rotWithShape="1">
          <a:blip r:embed="rId4"/>
          <a:srcRect t="48217"/>
          <a:stretch/>
        </p:blipFill>
        <p:spPr>
          <a:xfrm>
            <a:off x="5575934" y="604360"/>
            <a:ext cx="6329998" cy="5430680"/>
          </a:xfrm>
          <a:prstGeom prst="rect">
            <a:avLst/>
          </a:prstGeom>
        </p:spPr>
      </p:pic>
    </p:spTree>
    <p:extLst>
      <p:ext uri="{BB962C8B-B14F-4D97-AF65-F5344CB8AC3E}">
        <p14:creationId xmlns:p14="http://schemas.microsoft.com/office/powerpoint/2010/main" val="5751351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839904"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Homozygous removal of </a:t>
            </a:r>
            <a:r>
              <a:rPr lang="en-US" altLang="zh-CN" b="1" dirty="0" err="1">
                <a:solidFill>
                  <a:srgbClr val="1A4602"/>
                </a:solidFill>
                <a:latin typeface="Georgia" panose="02040502050405020303" pitchFamily="18" charset="0"/>
              </a:rPr>
              <a:t>Tbxt</a:t>
            </a:r>
            <a:r>
              <a:rPr lang="en-US" altLang="zh-CN" b="1" dirty="0">
                <a:solidFill>
                  <a:srgbClr val="1A4602"/>
                </a:solidFill>
                <a:latin typeface="Georgia" panose="02040502050405020303" pitchFamily="18" charset="0"/>
              </a:rPr>
              <a:t> exon 6 is lethal</a:t>
            </a:r>
          </a:p>
        </p:txBody>
      </p:sp>
      <p:grpSp>
        <p:nvGrpSpPr>
          <p:cNvPr id="14" name="组合 13">
            <a:extLst>
              <a:ext uri="{FF2B5EF4-FFF2-40B4-BE49-F238E27FC236}">
                <a16:creationId xmlns:a16="http://schemas.microsoft.com/office/drawing/2014/main" id="{78CC2CD8-C461-E321-493D-C5C6A4950C72}"/>
              </a:ext>
            </a:extLst>
          </p:cNvPr>
          <p:cNvGrpSpPr/>
          <p:nvPr/>
        </p:nvGrpSpPr>
        <p:grpSpPr>
          <a:xfrm>
            <a:off x="412369" y="3573913"/>
            <a:ext cx="7183704" cy="2679170"/>
            <a:chOff x="1170432" y="2691994"/>
            <a:chExt cx="8236915" cy="2964442"/>
          </a:xfrm>
        </p:grpSpPr>
        <p:pic>
          <p:nvPicPr>
            <p:cNvPr id="10" name="图片 9">
              <a:extLst>
                <a:ext uri="{FF2B5EF4-FFF2-40B4-BE49-F238E27FC236}">
                  <a16:creationId xmlns:a16="http://schemas.microsoft.com/office/drawing/2014/main" id="{3CCF6CD8-FEC5-BEB8-BD5F-F2AF4AFF93D1}"/>
                </a:ext>
              </a:extLst>
            </p:cNvPr>
            <p:cNvPicPr>
              <a:picLocks noChangeAspect="1"/>
            </p:cNvPicPr>
            <p:nvPr/>
          </p:nvPicPr>
          <p:blipFill>
            <a:blip r:embed="rId3"/>
            <a:stretch>
              <a:fillRect/>
            </a:stretch>
          </p:blipFill>
          <p:spPr>
            <a:xfrm>
              <a:off x="1170432" y="2745567"/>
              <a:ext cx="8236915" cy="2910869"/>
            </a:xfrm>
            <a:prstGeom prst="rect">
              <a:avLst/>
            </a:prstGeom>
          </p:spPr>
        </p:pic>
        <p:sp>
          <p:nvSpPr>
            <p:cNvPr id="13" name="矩形 12">
              <a:extLst>
                <a:ext uri="{FF2B5EF4-FFF2-40B4-BE49-F238E27FC236}">
                  <a16:creationId xmlns:a16="http://schemas.microsoft.com/office/drawing/2014/main" id="{26EA2B98-5C18-53CB-3B83-F76F7AB50F86}"/>
                </a:ext>
              </a:extLst>
            </p:cNvPr>
            <p:cNvSpPr/>
            <p:nvPr/>
          </p:nvSpPr>
          <p:spPr>
            <a:xfrm>
              <a:off x="7212787" y="2691994"/>
              <a:ext cx="241402" cy="34381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5" name="图片 14">
            <a:extLst>
              <a:ext uri="{FF2B5EF4-FFF2-40B4-BE49-F238E27FC236}">
                <a16:creationId xmlns:a16="http://schemas.microsoft.com/office/drawing/2014/main" id="{3AA80B9A-5A55-52E3-F198-1456ACF56976}"/>
              </a:ext>
            </a:extLst>
          </p:cNvPr>
          <p:cNvPicPr>
            <a:picLocks noChangeAspect="1"/>
          </p:cNvPicPr>
          <p:nvPr/>
        </p:nvPicPr>
        <p:blipFill rotWithShape="1">
          <a:blip r:embed="rId4"/>
          <a:srcRect t="22945" r="71083"/>
          <a:stretch/>
        </p:blipFill>
        <p:spPr>
          <a:xfrm>
            <a:off x="510486" y="1179717"/>
            <a:ext cx="4348591" cy="1864315"/>
          </a:xfrm>
          <a:prstGeom prst="rect">
            <a:avLst/>
          </a:prstGeom>
        </p:spPr>
      </p:pic>
      <p:pic>
        <p:nvPicPr>
          <p:cNvPr id="19458" name="Picture 2" descr="神经管缺陷和脊柱裂 - 儿童的健康问题 - 《默沙东诊疗手册大众版》">
            <a:extLst>
              <a:ext uri="{FF2B5EF4-FFF2-40B4-BE49-F238E27FC236}">
                <a16:creationId xmlns:a16="http://schemas.microsoft.com/office/drawing/2014/main" id="{E8B8E65E-A515-A3E2-CE98-7A5B7194AC1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6" r="1" b="65797"/>
          <a:stretch/>
        </p:blipFill>
        <p:spPr bwMode="auto">
          <a:xfrm>
            <a:off x="7991395" y="3312653"/>
            <a:ext cx="3682435" cy="1896309"/>
          </a:xfrm>
          <a:prstGeom prst="rect">
            <a:avLst/>
          </a:prstGeom>
          <a:noFill/>
          <a:extLst>
            <a:ext uri="{909E8E84-426E-40DD-AFC4-6F175D3DCCD1}">
              <a14:hiddenFill xmlns:a14="http://schemas.microsoft.com/office/drawing/2010/main">
                <a:solidFill>
                  <a:srgbClr val="FFFFFF"/>
                </a:solidFill>
              </a14:hiddenFill>
            </a:ext>
          </a:extLst>
        </p:spPr>
      </p:pic>
      <p:pic>
        <p:nvPicPr>
          <p:cNvPr id="16" name="图片 15">
            <a:extLst>
              <a:ext uri="{FF2B5EF4-FFF2-40B4-BE49-F238E27FC236}">
                <a16:creationId xmlns:a16="http://schemas.microsoft.com/office/drawing/2014/main" id="{82751FB7-58CD-B1E0-4B01-C6FA832A6CF9}"/>
              </a:ext>
            </a:extLst>
          </p:cNvPr>
          <p:cNvPicPr>
            <a:picLocks noChangeAspect="1"/>
          </p:cNvPicPr>
          <p:nvPr/>
        </p:nvPicPr>
        <p:blipFill>
          <a:blip r:embed="rId6"/>
          <a:stretch>
            <a:fillRect/>
          </a:stretch>
        </p:blipFill>
        <p:spPr>
          <a:xfrm>
            <a:off x="10178131" y="503925"/>
            <a:ext cx="1503383" cy="2287383"/>
          </a:xfrm>
          <a:prstGeom prst="rect">
            <a:avLst/>
          </a:prstGeom>
        </p:spPr>
      </p:pic>
      <p:pic>
        <p:nvPicPr>
          <p:cNvPr id="17" name="Picture 2" descr="神经管缺陷和脊柱裂 - 儿童的健康问题 - 《默沙东诊疗手册大众版》">
            <a:extLst>
              <a:ext uri="{FF2B5EF4-FFF2-40B4-BE49-F238E27FC236}">
                <a16:creationId xmlns:a16="http://schemas.microsoft.com/office/drawing/2014/main" id="{9027E5CF-E1CA-780C-B578-7926F6F259A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4675" t="81164" r="7578" b="-321"/>
          <a:stretch/>
        </p:blipFill>
        <p:spPr bwMode="auto">
          <a:xfrm>
            <a:off x="8549115" y="5210701"/>
            <a:ext cx="2861675" cy="1062116"/>
          </a:xfrm>
          <a:prstGeom prst="rect">
            <a:avLst/>
          </a:prstGeom>
          <a:noFill/>
          <a:extLst>
            <a:ext uri="{909E8E84-426E-40DD-AFC4-6F175D3DCCD1}">
              <a14:hiddenFill xmlns:a14="http://schemas.microsoft.com/office/drawing/2010/main">
                <a:solidFill>
                  <a:srgbClr val="FFFFFF"/>
                </a:solidFill>
              </a14:hiddenFill>
            </a:ext>
          </a:extLst>
        </p:spPr>
      </p:pic>
      <p:pic>
        <p:nvPicPr>
          <p:cNvPr id="18" name="图片 17">
            <a:extLst>
              <a:ext uri="{FF2B5EF4-FFF2-40B4-BE49-F238E27FC236}">
                <a16:creationId xmlns:a16="http://schemas.microsoft.com/office/drawing/2014/main" id="{D59FCFCF-D33E-E776-67E9-3FD03C7457E9}"/>
              </a:ext>
            </a:extLst>
          </p:cNvPr>
          <p:cNvPicPr>
            <a:picLocks noChangeAspect="1"/>
          </p:cNvPicPr>
          <p:nvPr/>
        </p:nvPicPr>
        <p:blipFill rotWithShape="1">
          <a:blip r:embed="rId7"/>
          <a:srcRect l="1" r="42737"/>
          <a:stretch/>
        </p:blipFill>
        <p:spPr>
          <a:xfrm>
            <a:off x="6550494" y="343609"/>
            <a:ext cx="3429458" cy="2518743"/>
          </a:xfrm>
          <a:prstGeom prst="rect">
            <a:avLst/>
          </a:prstGeom>
        </p:spPr>
      </p:pic>
    </p:spTree>
    <p:extLst>
      <p:ext uri="{BB962C8B-B14F-4D97-AF65-F5344CB8AC3E}">
        <p14:creationId xmlns:p14="http://schemas.microsoft.com/office/powerpoint/2010/main" val="3489592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空心弧 10">
            <a:extLst>
              <a:ext uri="{FF2B5EF4-FFF2-40B4-BE49-F238E27FC236}">
                <a16:creationId xmlns:a16="http://schemas.microsoft.com/office/drawing/2014/main" id="{984F2A47-823B-0066-F988-64CBEC6675CD}"/>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空心弧 11">
            <a:extLst>
              <a:ext uri="{FF2B5EF4-FFF2-40B4-BE49-F238E27FC236}">
                <a16:creationId xmlns:a16="http://schemas.microsoft.com/office/drawing/2014/main" id="{B0F7E6DC-47ED-5FB7-8DE3-C402A5D64371}"/>
              </a:ext>
            </a:extLst>
          </p:cNvPr>
          <p:cNvSpPr/>
          <p:nvPr/>
        </p:nvSpPr>
        <p:spPr>
          <a:xfrm rot="16200000">
            <a:off x="1778000"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矩形 12">
            <a:extLst>
              <a:ext uri="{FF2B5EF4-FFF2-40B4-BE49-F238E27FC236}">
                <a16:creationId xmlns:a16="http://schemas.microsoft.com/office/drawing/2014/main" id="{ADAE34C3-28CB-4AC9-987D-BFE77EED93B6}"/>
              </a:ext>
            </a:extLst>
          </p:cNvPr>
          <p:cNvSpPr/>
          <p:nvPr/>
        </p:nvSpPr>
        <p:spPr>
          <a:xfrm>
            <a:off x="433370" y="6524506"/>
            <a:ext cx="1383877" cy="22810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81F6C6DA-58EA-F5B0-30C9-276292D0F4FD}"/>
              </a:ext>
            </a:extLst>
          </p:cNvPr>
          <p:cNvSpPr txBox="1"/>
          <p:nvPr/>
        </p:nvSpPr>
        <p:spPr>
          <a:xfrm>
            <a:off x="392550" y="6437562"/>
            <a:ext cx="1762496"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Discussion</a:t>
            </a:r>
            <a:endParaRPr lang="zh-CN" altLang="en-US" b="1" dirty="0">
              <a:solidFill>
                <a:srgbClr val="0A2810"/>
              </a:solidFill>
              <a:latin typeface="Georgia" panose="02040502050405020303" pitchFamily="18" charset="0"/>
            </a:endParaRPr>
          </a:p>
        </p:txBody>
      </p:sp>
      <p:sp>
        <p:nvSpPr>
          <p:cNvPr id="2" name="文本框 1">
            <a:extLst>
              <a:ext uri="{FF2B5EF4-FFF2-40B4-BE49-F238E27FC236}">
                <a16:creationId xmlns:a16="http://schemas.microsoft.com/office/drawing/2014/main" id="{2FD1A987-B619-A718-A797-BB74A0465874}"/>
              </a:ext>
            </a:extLst>
          </p:cNvPr>
          <p:cNvSpPr txBox="1"/>
          <p:nvPr/>
        </p:nvSpPr>
        <p:spPr>
          <a:xfrm>
            <a:off x="124166" y="145473"/>
            <a:ext cx="6839904"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Discussion</a:t>
            </a:r>
          </a:p>
        </p:txBody>
      </p:sp>
      <p:pic>
        <p:nvPicPr>
          <p:cNvPr id="3" name="图片 2">
            <a:extLst>
              <a:ext uri="{FF2B5EF4-FFF2-40B4-BE49-F238E27FC236}">
                <a16:creationId xmlns:a16="http://schemas.microsoft.com/office/drawing/2014/main" id="{6E4542B9-5CDD-F26B-CE15-5D0B90E3B013}"/>
              </a:ext>
            </a:extLst>
          </p:cNvPr>
          <p:cNvPicPr>
            <a:picLocks noChangeAspect="1"/>
          </p:cNvPicPr>
          <p:nvPr/>
        </p:nvPicPr>
        <p:blipFill>
          <a:blip r:embed="rId3"/>
          <a:stretch>
            <a:fillRect/>
          </a:stretch>
        </p:blipFill>
        <p:spPr>
          <a:xfrm>
            <a:off x="484383" y="1409079"/>
            <a:ext cx="4365923" cy="4087344"/>
          </a:xfrm>
          <a:prstGeom prst="rect">
            <a:avLst/>
          </a:prstGeom>
        </p:spPr>
      </p:pic>
      <p:pic>
        <p:nvPicPr>
          <p:cNvPr id="5" name="图片 4">
            <a:extLst>
              <a:ext uri="{FF2B5EF4-FFF2-40B4-BE49-F238E27FC236}">
                <a16:creationId xmlns:a16="http://schemas.microsoft.com/office/drawing/2014/main" id="{BF05AC12-F3D4-B2A2-208D-73F0CD13E961}"/>
              </a:ext>
            </a:extLst>
          </p:cNvPr>
          <p:cNvPicPr>
            <a:picLocks noChangeAspect="1"/>
          </p:cNvPicPr>
          <p:nvPr/>
        </p:nvPicPr>
        <p:blipFill>
          <a:blip r:embed="rId4"/>
          <a:stretch>
            <a:fillRect/>
          </a:stretch>
        </p:blipFill>
        <p:spPr>
          <a:xfrm>
            <a:off x="5680073" y="357108"/>
            <a:ext cx="5152883" cy="4162738"/>
          </a:xfrm>
          <a:prstGeom prst="rect">
            <a:avLst/>
          </a:prstGeom>
        </p:spPr>
      </p:pic>
      <p:sp>
        <p:nvSpPr>
          <p:cNvPr id="6" name="文本框 5">
            <a:extLst>
              <a:ext uri="{FF2B5EF4-FFF2-40B4-BE49-F238E27FC236}">
                <a16:creationId xmlns:a16="http://schemas.microsoft.com/office/drawing/2014/main" id="{D6228D6D-7F55-E67A-33E0-7112CBE36D70}"/>
              </a:ext>
            </a:extLst>
          </p:cNvPr>
          <p:cNvSpPr txBox="1"/>
          <p:nvPr/>
        </p:nvSpPr>
        <p:spPr>
          <a:xfrm>
            <a:off x="817867" y="2438477"/>
            <a:ext cx="1280160" cy="646331"/>
          </a:xfrm>
          <a:prstGeom prst="rect">
            <a:avLst/>
          </a:prstGeom>
          <a:noFill/>
        </p:spPr>
        <p:txBody>
          <a:bodyPr wrap="square" rtlCol="0">
            <a:spAutoFit/>
          </a:bodyPr>
          <a:lstStyle/>
          <a:p>
            <a:pPr algn="ctr"/>
            <a:r>
              <a:rPr lang="en-US" altLang="zh-CN" b="1" dirty="0" err="1">
                <a:latin typeface="Georgia" panose="02040502050405020303" pitchFamily="18" charset="0"/>
              </a:rPr>
              <a:t>AluY</a:t>
            </a:r>
            <a:r>
              <a:rPr lang="en-US" altLang="zh-CN" b="1" dirty="0">
                <a:latin typeface="Georgia" panose="02040502050405020303" pitchFamily="18" charset="0"/>
              </a:rPr>
              <a:t> insertion</a:t>
            </a:r>
            <a:endParaRPr lang="zh-CN" altLang="en-US" b="1" dirty="0">
              <a:latin typeface="Georgia" panose="02040502050405020303" pitchFamily="18" charset="0"/>
            </a:endParaRPr>
          </a:p>
        </p:txBody>
      </p:sp>
      <p:cxnSp>
        <p:nvCxnSpPr>
          <p:cNvPr id="8" name="直接箭头连接符 7">
            <a:extLst>
              <a:ext uri="{FF2B5EF4-FFF2-40B4-BE49-F238E27FC236}">
                <a16:creationId xmlns:a16="http://schemas.microsoft.com/office/drawing/2014/main" id="{CC617CAC-A887-ACC6-70AA-DC70D6437BE4}"/>
              </a:ext>
            </a:extLst>
          </p:cNvPr>
          <p:cNvCxnSpPr>
            <a:cxnSpLocks/>
          </p:cNvCxnSpPr>
          <p:nvPr/>
        </p:nvCxnSpPr>
        <p:spPr>
          <a:xfrm>
            <a:off x="2137192" y="2761642"/>
            <a:ext cx="423128" cy="13517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2" descr="扩展数据 图 10">
            <a:extLst>
              <a:ext uri="{FF2B5EF4-FFF2-40B4-BE49-F238E27FC236}">
                <a16:creationId xmlns:a16="http://schemas.microsoft.com/office/drawing/2014/main" id="{2CF4B42D-D65B-F145-F6BD-DBFD48D78A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25185" y="4656266"/>
            <a:ext cx="5862658" cy="16862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45710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空心弧 10">
            <a:extLst>
              <a:ext uri="{FF2B5EF4-FFF2-40B4-BE49-F238E27FC236}">
                <a16:creationId xmlns:a16="http://schemas.microsoft.com/office/drawing/2014/main" id="{984F2A47-823B-0066-F988-64CBEC6675CD}"/>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空心弧 11">
            <a:extLst>
              <a:ext uri="{FF2B5EF4-FFF2-40B4-BE49-F238E27FC236}">
                <a16:creationId xmlns:a16="http://schemas.microsoft.com/office/drawing/2014/main" id="{B0F7E6DC-47ED-5FB7-8DE3-C402A5D64371}"/>
              </a:ext>
            </a:extLst>
          </p:cNvPr>
          <p:cNvSpPr/>
          <p:nvPr/>
        </p:nvSpPr>
        <p:spPr>
          <a:xfrm rot="16200000">
            <a:off x="1778000"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矩形 12">
            <a:extLst>
              <a:ext uri="{FF2B5EF4-FFF2-40B4-BE49-F238E27FC236}">
                <a16:creationId xmlns:a16="http://schemas.microsoft.com/office/drawing/2014/main" id="{ADAE34C3-28CB-4AC9-987D-BFE77EED93B6}"/>
              </a:ext>
            </a:extLst>
          </p:cNvPr>
          <p:cNvSpPr/>
          <p:nvPr/>
        </p:nvSpPr>
        <p:spPr>
          <a:xfrm>
            <a:off x="433370" y="6524506"/>
            <a:ext cx="1383877" cy="22810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81F6C6DA-58EA-F5B0-30C9-276292D0F4FD}"/>
              </a:ext>
            </a:extLst>
          </p:cNvPr>
          <p:cNvSpPr txBox="1"/>
          <p:nvPr/>
        </p:nvSpPr>
        <p:spPr>
          <a:xfrm>
            <a:off x="392550" y="6437562"/>
            <a:ext cx="1762496"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Limitation</a:t>
            </a:r>
            <a:endParaRPr lang="zh-CN" altLang="en-US" b="1" dirty="0">
              <a:solidFill>
                <a:srgbClr val="0A2810"/>
              </a:solidFill>
              <a:latin typeface="Georgia" panose="02040502050405020303" pitchFamily="18" charset="0"/>
            </a:endParaRPr>
          </a:p>
        </p:txBody>
      </p:sp>
      <p:sp>
        <p:nvSpPr>
          <p:cNvPr id="2" name="文本框 1">
            <a:extLst>
              <a:ext uri="{FF2B5EF4-FFF2-40B4-BE49-F238E27FC236}">
                <a16:creationId xmlns:a16="http://schemas.microsoft.com/office/drawing/2014/main" id="{2DACC03C-B4A6-8EE0-CE01-9213430DC65A}"/>
              </a:ext>
            </a:extLst>
          </p:cNvPr>
          <p:cNvSpPr txBox="1"/>
          <p:nvPr/>
        </p:nvSpPr>
        <p:spPr>
          <a:xfrm>
            <a:off x="124166" y="145473"/>
            <a:ext cx="6839904"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What lies behind the abundance of TBXT </a:t>
            </a:r>
            <a:r>
              <a:rPr lang="el-GR" altLang="zh-CN" b="1" dirty="0">
                <a:solidFill>
                  <a:srgbClr val="1A4602"/>
                </a:solidFill>
                <a:latin typeface="Georgia" panose="02040502050405020303" pitchFamily="18" charset="0"/>
              </a:rPr>
              <a:t>Δ</a:t>
            </a:r>
            <a:r>
              <a:rPr lang="en-US" altLang="zh-CN" b="1" dirty="0">
                <a:solidFill>
                  <a:srgbClr val="1A4602"/>
                </a:solidFill>
                <a:latin typeface="Georgia" panose="02040502050405020303" pitchFamily="18" charset="0"/>
              </a:rPr>
              <a:t>exon6 ?</a:t>
            </a:r>
          </a:p>
        </p:txBody>
      </p:sp>
      <p:pic>
        <p:nvPicPr>
          <p:cNvPr id="9" name="Picture 2" descr="扩展数据 图 9">
            <a:extLst>
              <a:ext uri="{FF2B5EF4-FFF2-40B4-BE49-F238E27FC236}">
                <a16:creationId xmlns:a16="http://schemas.microsoft.com/office/drawing/2014/main" id="{2FF82DBC-663A-30DD-D730-2BB566D2DD4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2010" t="4372" b="33121"/>
          <a:stretch/>
        </p:blipFill>
        <p:spPr bwMode="auto">
          <a:xfrm>
            <a:off x="6964070" y="458687"/>
            <a:ext cx="3691481" cy="5757945"/>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组合 17">
            <a:extLst>
              <a:ext uri="{FF2B5EF4-FFF2-40B4-BE49-F238E27FC236}">
                <a16:creationId xmlns:a16="http://schemas.microsoft.com/office/drawing/2014/main" id="{A6317633-6418-8D90-C13A-8FCC4EBE2D79}"/>
              </a:ext>
            </a:extLst>
          </p:cNvPr>
          <p:cNvGrpSpPr/>
          <p:nvPr/>
        </p:nvGrpSpPr>
        <p:grpSpPr>
          <a:xfrm>
            <a:off x="711866" y="2328583"/>
            <a:ext cx="5544808" cy="1956387"/>
            <a:chOff x="433370" y="2899922"/>
            <a:chExt cx="4105283" cy="1456237"/>
          </a:xfrm>
        </p:grpSpPr>
        <p:pic>
          <p:nvPicPr>
            <p:cNvPr id="15" name="图片 14">
              <a:extLst>
                <a:ext uri="{FF2B5EF4-FFF2-40B4-BE49-F238E27FC236}">
                  <a16:creationId xmlns:a16="http://schemas.microsoft.com/office/drawing/2014/main" id="{89628877-64A7-82CA-29DF-7981D4FAA240}"/>
                </a:ext>
              </a:extLst>
            </p:cNvPr>
            <p:cNvPicPr>
              <a:picLocks noChangeAspect="1"/>
            </p:cNvPicPr>
            <p:nvPr/>
          </p:nvPicPr>
          <p:blipFill rotWithShape="1">
            <a:blip r:embed="rId4"/>
            <a:srcRect l="-26" r="59875"/>
            <a:stretch/>
          </p:blipFill>
          <p:spPr>
            <a:xfrm>
              <a:off x="484383" y="2899922"/>
              <a:ext cx="2635622" cy="751107"/>
            </a:xfrm>
            <a:prstGeom prst="rect">
              <a:avLst/>
            </a:prstGeom>
          </p:spPr>
        </p:pic>
        <p:pic>
          <p:nvPicPr>
            <p:cNvPr id="16" name="图片 15">
              <a:extLst>
                <a:ext uri="{FF2B5EF4-FFF2-40B4-BE49-F238E27FC236}">
                  <a16:creationId xmlns:a16="http://schemas.microsoft.com/office/drawing/2014/main" id="{96D09B90-B55D-EDE4-0E4B-EE737AE96616}"/>
                </a:ext>
              </a:extLst>
            </p:cNvPr>
            <p:cNvPicPr>
              <a:picLocks noChangeAspect="1"/>
            </p:cNvPicPr>
            <p:nvPr/>
          </p:nvPicPr>
          <p:blipFill rotWithShape="1">
            <a:blip r:embed="rId4"/>
            <a:srcRect l="-26" r="59875"/>
            <a:stretch/>
          </p:blipFill>
          <p:spPr>
            <a:xfrm>
              <a:off x="583988" y="3605052"/>
              <a:ext cx="2635622" cy="751107"/>
            </a:xfrm>
            <a:prstGeom prst="rect">
              <a:avLst/>
            </a:prstGeom>
          </p:spPr>
        </p:pic>
        <p:pic>
          <p:nvPicPr>
            <p:cNvPr id="8" name="图片 7">
              <a:extLst>
                <a:ext uri="{FF2B5EF4-FFF2-40B4-BE49-F238E27FC236}">
                  <a16:creationId xmlns:a16="http://schemas.microsoft.com/office/drawing/2014/main" id="{7FC20F1C-9073-8AA7-48A9-E6C11BB57F0E}"/>
                </a:ext>
              </a:extLst>
            </p:cNvPr>
            <p:cNvPicPr>
              <a:picLocks noChangeAspect="1"/>
            </p:cNvPicPr>
            <p:nvPr/>
          </p:nvPicPr>
          <p:blipFill rotWithShape="1">
            <a:blip r:embed="rId4"/>
            <a:srcRect l="39754"/>
            <a:stretch/>
          </p:blipFill>
          <p:spPr>
            <a:xfrm>
              <a:off x="583988" y="3248332"/>
              <a:ext cx="3954665" cy="751107"/>
            </a:xfrm>
            <a:prstGeom prst="rect">
              <a:avLst/>
            </a:prstGeom>
          </p:spPr>
        </p:pic>
        <p:sp>
          <p:nvSpPr>
            <p:cNvPr id="17" name="矩形 16">
              <a:extLst>
                <a:ext uri="{FF2B5EF4-FFF2-40B4-BE49-F238E27FC236}">
                  <a16:creationId xmlns:a16="http://schemas.microsoft.com/office/drawing/2014/main" id="{0369F320-16E1-1559-8A2E-E4365B4AB2F9}"/>
                </a:ext>
              </a:extLst>
            </p:cNvPr>
            <p:cNvSpPr/>
            <p:nvPr/>
          </p:nvSpPr>
          <p:spPr>
            <a:xfrm>
              <a:off x="433370" y="3357923"/>
              <a:ext cx="150618" cy="42952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55069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空心弧 37">
            <a:extLst>
              <a:ext uri="{FF2B5EF4-FFF2-40B4-BE49-F238E27FC236}">
                <a16:creationId xmlns:a16="http://schemas.microsoft.com/office/drawing/2014/main" id="{F9968B10-D2FE-B4A0-CDEC-C70EEFCB27E6}"/>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空心弧 38">
            <a:extLst>
              <a:ext uri="{FF2B5EF4-FFF2-40B4-BE49-F238E27FC236}">
                <a16:creationId xmlns:a16="http://schemas.microsoft.com/office/drawing/2014/main" id="{07721D1F-9E4A-0FAD-C907-92598A2F6A27}"/>
              </a:ext>
            </a:extLst>
          </p:cNvPr>
          <p:cNvSpPr/>
          <p:nvPr/>
        </p:nvSpPr>
        <p:spPr>
          <a:xfrm rot="16200000">
            <a:off x="1919729" y="6479552"/>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矩形 39">
            <a:extLst>
              <a:ext uri="{FF2B5EF4-FFF2-40B4-BE49-F238E27FC236}">
                <a16:creationId xmlns:a16="http://schemas.microsoft.com/office/drawing/2014/main" id="{3F34C012-E7B8-1B56-7945-A8C8A7C82D9D}"/>
              </a:ext>
            </a:extLst>
          </p:cNvPr>
          <p:cNvSpPr/>
          <p:nvPr/>
        </p:nvSpPr>
        <p:spPr>
          <a:xfrm>
            <a:off x="433370" y="6524506"/>
            <a:ext cx="1505158" cy="2681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文本框 40">
            <a:extLst>
              <a:ext uri="{FF2B5EF4-FFF2-40B4-BE49-F238E27FC236}">
                <a16:creationId xmlns:a16="http://schemas.microsoft.com/office/drawing/2014/main" id="{B30D6D78-7171-42E8-25D2-74ACF6744988}"/>
              </a:ext>
            </a:extLst>
          </p:cNvPr>
          <p:cNvSpPr txBox="1"/>
          <p:nvPr/>
        </p:nvSpPr>
        <p:spPr>
          <a:xfrm>
            <a:off x="392550" y="6437562"/>
            <a:ext cx="1762496"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Background</a:t>
            </a:r>
            <a:endParaRPr lang="zh-CN" altLang="en-US" b="1" dirty="0">
              <a:solidFill>
                <a:srgbClr val="0A2810"/>
              </a:solidFill>
              <a:latin typeface="Georgia" panose="02040502050405020303" pitchFamily="18" charset="0"/>
            </a:endParaRPr>
          </a:p>
        </p:txBody>
      </p:sp>
      <p:sp>
        <p:nvSpPr>
          <p:cNvPr id="42" name="文本框 41">
            <a:extLst>
              <a:ext uri="{FF2B5EF4-FFF2-40B4-BE49-F238E27FC236}">
                <a16:creationId xmlns:a16="http://schemas.microsoft.com/office/drawing/2014/main" id="{3E5FCBA5-1EBE-EA24-946A-C6F645024B66}"/>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Background</a:t>
            </a:r>
          </a:p>
        </p:txBody>
      </p:sp>
      <p:pic>
        <p:nvPicPr>
          <p:cNvPr id="7" name="图片 6">
            <a:extLst>
              <a:ext uri="{FF2B5EF4-FFF2-40B4-BE49-F238E27FC236}">
                <a16:creationId xmlns:a16="http://schemas.microsoft.com/office/drawing/2014/main" id="{684A3E0F-6B7A-A470-4238-2F0C198FF687}"/>
              </a:ext>
            </a:extLst>
          </p:cNvPr>
          <p:cNvPicPr>
            <a:picLocks noChangeAspect="1"/>
          </p:cNvPicPr>
          <p:nvPr/>
        </p:nvPicPr>
        <p:blipFill>
          <a:blip r:embed="rId3"/>
          <a:stretch>
            <a:fillRect/>
          </a:stretch>
        </p:blipFill>
        <p:spPr>
          <a:xfrm>
            <a:off x="392550" y="924926"/>
            <a:ext cx="5450283" cy="5102514"/>
          </a:xfrm>
          <a:prstGeom prst="rect">
            <a:avLst/>
          </a:prstGeom>
        </p:spPr>
      </p:pic>
      <p:pic>
        <p:nvPicPr>
          <p:cNvPr id="9" name="图片 8">
            <a:extLst>
              <a:ext uri="{FF2B5EF4-FFF2-40B4-BE49-F238E27FC236}">
                <a16:creationId xmlns:a16="http://schemas.microsoft.com/office/drawing/2014/main" id="{0DD91245-C3F1-1D15-AB52-54C2AF5B0DC7}"/>
              </a:ext>
            </a:extLst>
          </p:cNvPr>
          <p:cNvPicPr>
            <a:picLocks noChangeAspect="1"/>
          </p:cNvPicPr>
          <p:nvPr/>
        </p:nvPicPr>
        <p:blipFill>
          <a:blip r:embed="rId4"/>
          <a:stretch>
            <a:fillRect/>
          </a:stretch>
        </p:blipFill>
        <p:spPr>
          <a:xfrm>
            <a:off x="6698703" y="4500147"/>
            <a:ext cx="4825086" cy="576343"/>
          </a:xfrm>
          <a:prstGeom prst="rect">
            <a:avLst/>
          </a:prstGeom>
        </p:spPr>
      </p:pic>
      <p:pic>
        <p:nvPicPr>
          <p:cNvPr id="11" name="图片 10">
            <a:extLst>
              <a:ext uri="{FF2B5EF4-FFF2-40B4-BE49-F238E27FC236}">
                <a16:creationId xmlns:a16="http://schemas.microsoft.com/office/drawing/2014/main" id="{E9D2F368-F701-42E7-18E3-51C47152FBB7}"/>
              </a:ext>
            </a:extLst>
          </p:cNvPr>
          <p:cNvPicPr>
            <a:picLocks noChangeAspect="1"/>
          </p:cNvPicPr>
          <p:nvPr/>
        </p:nvPicPr>
        <p:blipFill>
          <a:blip r:embed="rId5"/>
          <a:stretch>
            <a:fillRect/>
          </a:stretch>
        </p:blipFill>
        <p:spPr>
          <a:xfrm>
            <a:off x="6698704" y="5125966"/>
            <a:ext cx="4825086" cy="842088"/>
          </a:xfrm>
          <a:prstGeom prst="rect">
            <a:avLst/>
          </a:prstGeom>
        </p:spPr>
      </p:pic>
      <p:pic>
        <p:nvPicPr>
          <p:cNvPr id="13" name="图片 12">
            <a:extLst>
              <a:ext uri="{FF2B5EF4-FFF2-40B4-BE49-F238E27FC236}">
                <a16:creationId xmlns:a16="http://schemas.microsoft.com/office/drawing/2014/main" id="{E10B773F-A998-8216-CDB7-59C4321BB743}"/>
              </a:ext>
            </a:extLst>
          </p:cNvPr>
          <p:cNvPicPr>
            <a:picLocks noChangeAspect="1"/>
          </p:cNvPicPr>
          <p:nvPr/>
        </p:nvPicPr>
        <p:blipFill rotWithShape="1">
          <a:blip r:embed="rId6"/>
          <a:srcRect t="15004" b="14134"/>
          <a:stretch/>
        </p:blipFill>
        <p:spPr>
          <a:xfrm>
            <a:off x="6698703" y="1623278"/>
            <a:ext cx="4823693" cy="1945179"/>
          </a:xfrm>
          <a:prstGeom prst="rect">
            <a:avLst/>
          </a:prstGeom>
        </p:spPr>
      </p:pic>
      <p:sp>
        <p:nvSpPr>
          <p:cNvPr id="15" name="文本框 14">
            <a:extLst>
              <a:ext uri="{FF2B5EF4-FFF2-40B4-BE49-F238E27FC236}">
                <a16:creationId xmlns:a16="http://schemas.microsoft.com/office/drawing/2014/main" id="{2A6BE345-C7C7-FD13-C783-74E6D134D577}"/>
              </a:ext>
            </a:extLst>
          </p:cNvPr>
          <p:cNvSpPr txBox="1"/>
          <p:nvPr/>
        </p:nvSpPr>
        <p:spPr>
          <a:xfrm>
            <a:off x="6349169" y="1068272"/>
            <a:ext cx="4823693" cy="369332"/>
          </a:xfrm>
          <a:prstGeom prst="rect">
            <a:avLst/>
          </a:prstGeom>
          <a:noFill/>
        </p:spPr>
        <p:txBody>
          <a:bodyPr wrap="square">
            <a:spAutoFit/>
          </a:bodyPr>
          <a:lstStyle/>
          <a:p>
            <a:pPr marL="285750" indent="-285750">
              <a:buFont typeface="Arial" panose="020B0604020202020204" pitchFamily="34" charset="0"/>
              <a:buChar char="•"/>
            </a:pPr>
            <a:r>
              <a:rPr lang="en-US" altLang="zh-CN" dirty="0">
                <a:latin typeface="Georgia" panose="02040502050405020303" pitchFamily="18" charset="0"/>
              </a:rPr>
              <a:t>primate genome sequencing projects</a:t>
            </a:r>
            <a:endParaRPr lang="zh-CN" altLang="en-US" dirty="0">
              <a:latin typeface="Georgia" panose="02040502050405020303" pitchFamily="18" charset="0"/>
            </a:endParaRPr>
          </a:p>
        </p:txBody>
      </p:sp>
      <p:sp>
        <p:nvSpPr>
          <p:cNvPr id="16" name="文本框 15">
            <a:extLst>
              <a:ext uri="{FF2B5EF4-FFF2-40B4-BE49-F238E27FC236}">
                <a16:creationId xmlns:a16="http://schemas.microsoft.com/office/drawing/2014/main" id="{A7A5FAF2-7DAD-5886-8845-5AC31F0127A1}"/>
              </a:ext>
            </a:extLst>
          </p:cNvPr>
          <p:cNvSpPr txBox="1"/>
          <p:nvPr/>
        </p:nvSpPr>
        <p:spPr>
          <a:xfrm>
            <a:off x="6310844" y="3989719"/>
            <a:ext cx="5211551" cy="369332"/>
          </a:xfrm>
          <a:prstGeom prst="rect">
            <a:avLst/>
          </a:prstGeom>
          <a:noFill/>
        </p:spPr>
        <p:txBody>
          <a:bodyPr wrap="square">
            <a:spAutoFit/>
          </a:bodyPr>
          <a:lstStyle/>
          <a:p>
            <a:pPr marL="285750" indent="-285750">
              <a:buFont typeface="Arial" panose="020B0604020202020204" pitchFamily="34" charset="0"/>
              <a:buChar char="•"/>
            </a:pPr>
            <a:r>
              <a:rPr lang="en-US" altLang="zh-CN" dirty="0">
                <a:latin typeface="Georgia" panose="02040502050405020303" pitchFamily="18" charset="0"/>
              </a:rPr>
              <a:t>elucidation of the gene regulatory networks</a:t>
            </a:r>
            <a:endParaRPr lang="zh-CN" altLang="en-US" dirty="0">
              <a:latin typeface="Georgia" panose="02040502050405020303" pitchFamily="18" charset="0"/>
            </a:endParaRPr>
          </a:p>
        </p:txBody>
      </p:sp>
    </p:spTree>
    <p:extLst>
      <p:ext uri="{BB962C8B-B14F-4D97-AF65-F5344CB8AC3E}">
        <p14:creationId xmlns:p14="http://schemas.microsoft.com/office/powerpoint/2010/main" val="29460889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空心弧 10">
            <a:extLst>
              <a:ext uri="{FF2B5EF4-FFF2-40B4-BE49-F238E27FC236}">
                <a16:creationId xmlns:a16="http://schemas.microsoft.com/office/drawing/2014/main" id="{984F2A47-823B-0066-F988-64CBEC6675CD}"/>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空心弧 11">
            <a:extLst>
              <a:ext uri="{FF2B5EF4-FFF2-40B4-BE49-F238E27FC236}">
                <a16:creationId xmlns:a16="http://schemas.microsoft.com/office/drawing/2014/main" id="{B0F7E6DC-47ED-5FB7-8DE3-C402A5D64371}"/>
              </a:ext>
            </a:extLst>
          </p:cNvPr>
          <p:cNvSpPr/>
          <p:nvPr/>
        </p:nvSpPr>
        <p:spPr>
          <a:xfrm rot="16200000">
            <a:off x="1778000"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矩形 12">
            <a:extLst>
              <a:ext uri="{FF2B5EF4-FFF2-40B4-BE49-F238E27FC236}">
                <a16:creationId xmlns:a16="http://schemas.microsoft.com/office/drawing/2014/main" id="{ADAE34C3-28CB-4AC9-987D-BFE77EED93B6}"/>
              </a:ext>
            </a:extLst>
          </p:cNvPr>
          <p:cNvSpPr/>
          <p:nvPr/>
        </p:nvSpPr>
        <p:spPr>
          <a:xfrm>
            <a:off x="433370" y="6524506"/>
            <a:ext cx="1383877" cy="22810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81F6C6DA-58EA-F5B0-30C9-276292D0F4FD}"/>
              </a:ext>
            </a:extLst>
          </p:cNvPr>
          <p:cNvSpPr txBox="1"/>
          <p:nvPr/>
        </p:nvSpPr>
        <p:spPr>
          <a:xfrm>
            <a:off x="433370" y="6423356"/>
            <a:ext cx="1762496"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Reference</a:t>
            </a:r>
            <a:endParaRPr lang="zh-CN" altLang="en-US" b="1" dirty="0">
              <a:solidFill>
                <a:srgbClr val="0A2810"/>
              </a:solidFill>
              <a:latin typeface="Georgia" panose="02040502050405020303" pitchFamily="18" charset="0"/>
            </a:endParaRPr>
          </a:p>
        </p:txBody>
      </p:sp>
      <p:sp>
        <p:nvSpPr>
          <p:cNvPr id="8" name="文本框 7">
            <a:extLst>
              <a:ext uri="{FF2B5EF4-FFF2-40B4-BE49-F238E27FC236}">
                <a16:creationId xmlns:a16="http://schemas.microsoft.com/office/drawing/2014/main" id="{A09856B7-BEAF-1520-FB04-7CDE37C4840B}"/>
              </a:ext>
            </a:extLst>
          </p:cNvPr>
          <p:cNvSpPr txBox="1"/>
          <p:nvPr/>
        </p:nvSpPr>
        <p:spPr>
          <a:xfrm>
            <a:off x="630091" y="1897333"/>
            <a:ext cx="10911327" cy="2585323"/>
          </a:xfrm>
          <a:prstGeom prst="rect">
            <a:avLst/>
          </a:prstGeom>
          <a:noFill/>
        </p:spPr>
        <p:txBody>
          <a:bodyPr wrap="square">
            <a:spAutoFit/>
          </a:bodyPr>
          <a:lstStyle/>
          <a:p>
            <a:r>
              <a:rPr lang="en-US" altLang="zh-CN" dirty="0">
                <a:latin typeface="Georgia" panose="02040502050405020303" pitchFamily="18" charset="0"/>
              </a:rPr>
              <a:t>Xia, Bo et al. “On the genetic basis of tail-loss evolution in humans and apes.” Nature vol. 626,8001 	(2024): 1042-1048. doi:10.1038/s41586-024-07095-8</a:t>
            </a:r>
          </a:p>
          <a:p>
            <a:endParaRPr lang="en-US" altLang="zh-CN" dirty="0">
              <a:latin typeface="Georgia" panose="02040502050405020303" pitchFamily="18" charset="0"/>
            </a:endParaRPr>
          </a:p>
          <a:p>
            <a:r>
              <a:rPr lang="en-US" altLang="zh-CN" dirty="0" err="1">
                <a:latin typeface="Georgia" panose="02040502050405020303" pitchFamily="18" charset="0"/>
              </a:rPr>
              <a:t>Batzer</a:t>
            </a:r>
            <a:r>
              <a:rPr lang="en-US" altLang="zh-CN" dirty="0">
                <a:latin typeface="Georgia" panose="02040502050405020303" pitchFamily="18" charset="0"/>
              </a:rPr>
              <a:t>, M. A., &amp; Deininger, P. L. (2002). Alu repeats and human genomic diversity. Nature reviews. 	Genetics, 3(5), 370–379. https://doi.org/10.1038/nrg798</a:t>
            </a:r>
          </a:p>
          <a:p>
            <a:endParaRPr lang="en-US" altLang="zh-CN" dirty="0">
              <a:latin typeface="Georgia" panose="02040502050405020303" pitchFamily="18" charset="0"/>
            </a:endParaRPr>
          </a:p>
          <a:p>
            <a:r>
              <a:rPr lang="en-US" altLang="zh-CN" dirty="0">
                <a:latin typeface="Georgia" panose="02040502050405020303" pitchFamily="18" charset="0"/>
              </a:rPr>
              <a:t>Zhang, X. O., Wang, H. B., Zhang, Y., Lu, X., Chen, L. L., &amp; Yang, L. (2014). Complementary sequence-	mediated exon circularization. Cell, 159(1), 134–147. https://doi.org/10.1016/j.cell.2014.09.001</a:t>
            </a:r>
          </a:p>
          <a:p>
            <a:endParaRPr lang="zh-CN" altLang="en-US" dirty="0">
              <a:latin typeface="Georgia" panose="02040502050405020303" pitchFamily="18" charset="0"/>
            </a:endParaRPr>
          </a:p>
        </p:txBody>
      </p:sp>
      <p:sp>
        <p:nvSpPr>
          <p:cNvPr id="15" name="文本框 14">
            <a:extLst>
              <a:ext uri="{FF2B5EF4-FFF2-40B4-BE49-F238E27FC236}">
                <a16:creationId xmlns:a16="http://schemas.microsoft.com/office/drawing/2014/main" id="{64B5674A-62F7-44C0-4C6A-422D5321486B}"/>
              </a:ext>
            </a:extLst>
          </p:cNvPr>
          <p:cNvSpPr txBox="1"/>
          <p:nvPr/>
        </p:nvSpPr>
        <p:spPr>
          <a:xfrm>
            <a:off x="124166" y="145473"/>
            <a:ext cx="6839904"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References</a:t>
            </a:r>
          </a:p>
        </p:txBody>
      </p:sp>
    </p:spTree>
    <p:extLst>
      <p:ext uri="{BB962C8B-B14F-4D97-AF65-F5344CB8AC3E}">
        <p14:creationId xmlns:p14="http://schemas.microsoft.com/office/powerpoint/2010/main" val="20540262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6215085-CA6A-5A2A-99CB-B5BFBA231210}"/>
              </a:ext>
            </a:extLst>
          </p:cNvPr>
          <p:cNvSpPr txBox="1"/>
          <p:nvPr/>
        </p:nvSpPr>
        <p:spPr>
          <a:xfrm>
            <a:off x="3934358" y="2465222"/>
            <a:ext cx="4323283" cy="1354217"/>
          </a:xfrm>
          <a:prstGeom prst="rect">
            <a:avLst/>
          </a:prstGeom>
          <a:noFill/>
        </p:spPr>
        <p:txBody>
          <a:bodyPr wrap="square" rtlCol="0">
            <a:spAutoFit/>
          </a:bodyPr>
          <a:lstStyle/>
          <a:p>
            <a:pPr algn="ctr"/>
            <a:r>
              <a:rPr lang="en-US" altLang="zh-CN" sz="4400" b="1" dirty="0">
                <a:solidFill>
                  <a:srgbClr val="1A4602"/>
                </a:solidFill>
                <a:latin typeface="Georgia" panose="02040502050405020303" pitchFamily="18" charset="0"/>
              </a:rPr>
              <a:t>Q&amp;A</a:t>
            </a:r>
          </a:p>
          <a:p>
            <a:pPr algn="ctr"/>
            <a:endParaRPr lang="en-US" altLang="zh-CN" dirty="0">
              <a:solidFill>
                <a:srgbClr val="1A4602"/>
              </a:solidFill>
              <a:latin typeface="Georgia" panose="02040502050405020303" pitchFamily="18" charset="0"/>
            </a:endParaRPr>
          </a:p>
          <a:p>
            <a:pPr algn="ctr"/>
            <a:r>
              <a:rPr lang="en-US" altLang="zh-CN" sz="2000" dirty="0">
                <a:solidFill>
                  <a:srgbClr val="0A2810"/>
                </a:solidFill>
                <a:latin typeface="Georgia" panose="02040502050405020303" pitchFamily="18" charset="0"/>
              </a:rPr>
              <a:t>Thank you for listening</a:t>
            </a:r>
            <a:endParaRPr lang="zh-CN" altLang="en-US" sz="2000" dirty="0">
              <a:solidFill>
                <a:srgbClr val="0A2810"/>
              </a:solidFill>
              <a:latin typeface="Georgia" panose="02040502050405020303" pitchFamily="18" charset="0"/>
            </a:endParaRPr>
          </a:p>
        </p:txBody>
      </p:sp>
    </p:spTree>
    <p:extLst>
      <p:ext uri="{BB962C8B-B14F-4D97-AF65-F5344CB8AC3E}">
        <p14:creationId xmlns:p14="http://schemas.microsoft.com/office/powerpoint/2010/main" val="21681017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A hominoid-specific intronic </a:t>
            </a:r>
            <a:r>
              <a:rPr lang="en-US" altLang="zh-CN" b="1" dirty="0" err="1">
                <a:solidFill>
                  <a:srgbClr val="1A4602"/>
                </a:solidFill>
                <a:latin typeface="Georgia" panose="02040502050405020303" pitchFamily="18" charset="0"/>
              </a:rPr>
              <a:t>AluY</a:t>
            </a:r>
            <a:r>
              <a:rPr lang="en-US" altLang="zh-CN" b="1" dirty="0">
                <a:solidFill>
                  <a:srgbClr val="1A4602"/>
                </a:solidFill>
                <a:latin typeface="Georgia" panose="02040502050405020303" pitchFamily="18" charset="0"/>
              </a:rPr>
              <a:t> in TBXT</a:t>
            </a:r>
          </a:p>
        </p:txBody>
      </p:sp>
      <p:sp>
        <p:nvSpPr>
          <p:cNvPr id="7" name="文本框 6">
            <a:extLst>
              <a:ext uri="{FF2B5EF4-FFF2-40B4-BE49-F238E27FC236}">
                <a16:creationId xmlns:a16="http://schemas.microsoft.com/office/drawing/2014/main" id="{32E0A7AA-505B-C04D-EBE3-60D41C310D2C}"/>
              </a:ext>
            </a:extLst>
          </p:cNvPr>
          <p:cNvSpPr txBox="1"/>
          <p:nvPr/>
        </p:nvSpPr>
        <p:spPr>
          <a:xfrm>
            <a:off x="3094221" y="998499"/>
            <a:ext cx="6003558" cy="738664"/>
          </a:xfrm>
          <a:prstGeom prst="rect">
            <a:avLst/>
          </a:prstGeom>
          <a:noFill/>
        </p:spPr>
        <p:txBody>
          <a:bodyPr wrap="square">
            <a:spAutoFit/>
          </a:bodyPr>
          <a:lstStyle/>
          <a:p>
            <a:r>
              <a:rPr lang="en-US" altLang="zh-CN" b="1" dirty="0">
                <a:latin typeface="Georgia" panose="02040502050405020303" pitchFamily="18" charset="0"/>
              </a:rPr>
              <a:t>How to </a:t>
            </a:r>
            <a:r>
              <a:rPr lang="en-US" altLang="zh-CN" sz="2400" b="1" dirty="0">
                <a:solidFill>
                  <a:srgbClr val="FF0000"/>
                </a:solidFill>
                <a:latin typeface="Georgia" panose="02040502050405020303" pitchFamily="18" charset="0"/>
              </a:rPr>
              <a:t>identify genetic variants </a:t>
            </a:r>
            <a:r>
              <a:rPr lang="en-US" altLang="zh-CN" b="1" dirty="0">
                <a:latin typeface="Georgia" panose="02040502050405020303" pitchFamily="18" charset="0"/>
              </a:rPr>
              <a:t>associated with the loss of the tail in hominoids?</a:t>
            </a:r>
            <a:endParaRPr lang="zh-CN" altLang="en-US" b="1" dirty="0">
              <a:latin typeface="Georgia" panose="02040502050405020303" pitchFamily="18" charset="0"/>
            </a:endParaRPr>
          </a:p>
        </p:txBody>
      </p:sp>
      <p:sp>
        <p:nvSpPr>
          <p:cNvPr id="11" name="文本框 10">
            <a:extLst>
              <a:ext uri="{FF2B5EF4-FFF2-40B4-BE49-F238E27FC236}">
                <a16:creationId xmlns:a16="http://schemas.microsoft.com/office/drawing/2014/main" id="{84609B5D-58EF-C5CD-87F5-B962E9C6A90B}"/>
              </a:ext>
            </a:extLst>
          </p:cNvPr>
          <p:cNvSpPr txBox="1"/>
          <p:nvPr/>
        </p:nvSpPr>
        <p:spPr>
          <a:xfrm>
            <a:off x="1548764" y="5369378"/>
            <a:ext cx="5010150" cy="461665"/>
          </a:xfrm>
          <a:prstGeom prst="rect">
            <a:avLst/>
          </a:prstGeom>
          <a:noFill/>
        </p:spPr>
        <p:txBody>
          <a:bodyPr wrap="square">
            <a:spAutoFit/>
          </a:bodyPr>
          <a:lstStyle/>
          <a:p>
            <a:pPr marL="285750" indent="-285750">
              <a:buFont typeface="Arial" panose="020B0604020202020204" pitchFamily="34" charset="0"/>
              <a:buChar char="•"/>
            </a:pPr>
            <a:r>
              <a:rPr lang="en-US" altLang="zh-CN" sz="2400" b="1" dirty="0">
                <a:solidFill>
                  <a:srgbClr val="222222"/>
                </a:solidFill>
                <a:highlight>
                  <a:srgbClr val="FFFFFF"/>
                </a:highlight>
                <a:latin typeface="Georgia" panose="02040502050405020303" pitchFamily="18" charset="0"/>
              </a:rPr>
              <a:t>R</a:t>
            </a:r>
            <a:r>
              <a:rPr lang="en-US" altLang="zh-CN" sz="2400" b="1" i="0" dirty="0">
                <a:solidFill>
                  <a:srgbClr val="222222"/>
                </a:solidFill>
                <a:effectLst/>
                <a:highlight>
                  <a:srgbClr val="FFFFFF"/>
                </a:highlight>
                <a:latin typeface="Georgia" panose="02040502050405020303" pitchFamily="18" charset="0"/>
              </a:rPr>
              <a:t>elates to tail phenotype</a:t>
            </a:r>
          </a:p>
        </p:txBody>
      </p:sp>
      <p:sp>
        <p:nvSpPr>
          <p:cNvPr id="15" name="文本框 14">
            <a:extLst>
              <a:ext uri="{FF2B5EF4-FFF2-40B4-BE49-F238E27FC236}">
                <a16:creationId xmlns:a16="http://schemas.microsoft.com/office/drawing/2014/main" id="{5A0FC9D3-31B7-3B67-B5B4-8790F79038F9}"/>
              </a:ext>
            </a:extLst>
          </p:cNvPr>
          <p:cNvSpPr txBox="1"/>
          <p:nvPr/>
        </p:nvSpPr>
        <p:spPr>
          <a:xfrm>
            <a:off x="7166610" y="5369378"/>
            <a:ext cx="3524250" cy="461665"/>
          </a:xfrm>
          <a:prstGeom prst="rect">
            <a:avLst/>
          </a:prstGeom>
          <a:noFill/>
        </p:spPr>
        <p:txBody>
          <a:bodyPr wrap="square">
            <a:spAutoFit/>
          </a:bodyPr>
          <a:lstStyle/>
          <a:p>
            <a:pPr marL="285750" indent="-285750">
              <a:buFont typeface="Arial" panose="020B0604020202020204" pitchFamily="34" charset="0"/>
              <a:buChar char="•"/>
            </a:pPr>
            <a:r>
              <a:rPr lang="en-US" altLang="zh-CN" sz="2400" b="1" dirty="0">
                <a:solidFill>
                  <a:srgbClr val="222222"/>
                </a:solidFill>
                <a:latin typeface="Georgia" panose="02040502050405020303" pitchFamily="18" charset="0"/>
              </a:rPr>
              <a:t>H</a:t>
            </a:r>
            <a:r>
              <a:rPr lang="en-US" altLang="zh-CN" sz="2400" b="1" i="0" dirty="0">
                <a:solidFill>
                  <a:srgbClr val="222222"/>
                </a:solidFill>
                <a:effectLst/>
                <a:latin typeface="Georgia" panose="02040502050405020303" pitchFamily="18" charset="0"/>
              </a:rPr>
              <a:t>ominoid-specific</a:t>
            </a:r>
          </a:p>
        </p:txBody>
      </p:sp>
      <p:pic>
        <p:nvPicPr>
          <p:cNvPr id="16" name="Picture 4" descr="猴子的尾巴有什么作用_百度知道">
            <a:extLst>
              <a:ext uri="{FF2B5EF4-FFF2-40B4-BE49-F238E27FC236}">
                <a16:creationId xmlns:a16="http://schemas.microsoft.com/office/drawing/2014/main" id="{3B5C8AE7-4363-6F0B-900C-C0B6CFC1B7D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9" r="344"/>
          <a:stretch/>
        </p:blipFill>
        <p:spPr bwMode="auto">
          <a:xfrm>
            <a:off x="3411434" y="2080696"/>
            <a:ext cx="4838700" cy="3040142"/>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a:extLst>
              <a:ext uri="{FF2B5EF4-FFF2-40B4-BE49-F238E27FC236}">
                <a16:creationId xmlns:a16="http://schemas.microsoft.com/office/drawing/2014/main" id="{39C41EF8-15AE-DA01-619C-07310D9FCDD6}"/>
              </a:ext>
            </a:extLst>
          </p:cNvPr>
          <p:cNvSpPr txBox="1"/>
          <p:nvPr/>
        </p:nvSpPr>
        <p:spPr>
          <a:xfrm>
            <a:off x="4156548" y="2154217"/>
            <a:ext cx="628812" cy="1446550"/>
          </a:xfrm>
          <a:prstGeom prst="rect">
            <a:avLst/>
          </a:prstGeom>
          <a:noFill/>
        </p:spPr>
        <p:txBody>
          <a:bodyPr wrap="square" rtlCol="0">
            <a:spAutoFit/>
          </a:bodyPr>
          <a:lstStyle/>
          <a:p>
            <a:r>
              <a:rPr lang="en-US" altLang="zh-CN" sz="8800" dirty="0">
                <a:solidFill>
                  <a:schemeClr val="bg1"/>
                </a:solidFill>
                <a:latin typeface="Arial Black" panose="020B0A04020102020204" pitchFamily="34" charset="0"/>
              </a:rPr>
              <a:t>?</a:t>
            </a:r>
            <a:endParaRPr lang="zh-CN" altLang="en-US" sz="88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3774859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A hominoid-specific intronic </a:t>
            </a:r>
            <a:r>
              <a:rPr lang="en-US" altLang="zh-CN" b="1" dirty="0" err="1">
                <a:solidFill>
                  <a:srgbClr val="1A4602"/>
                </a:solidFill>
                <a:latin typeface="Georgia" panose="02040502050405020303" pitchFamily="18" charset="0"/>
              </a:rPr>
              <a:t>AluY</a:t>
            </a:r>
            <a:r>
              <a:rPr lang="en-US" altLang="zh-CN" b="1" dirty="0">
                <a:solidFill>
                  <a:srgbClr val="1A4602"/>
                </a:solidFill>
                <a:latin typeface="Georgia" panose="02040502050405020303" pitchFamily="18" charset="0"/>
              </a:rPr>
              <a:t> in TBXT</a:t>
            </a:r>
          </a:p>
        </p:txBody>
      </p:sp>
      <p:sp>
        <p:nvSpPr>
          <p:cNvPr id="10" name="文本框 9">
            <a:extLst>
              <a:ext uri="{FF2B5EF4-FFF2-40B4-BE49-F238E27FC236}">
                <a16:creationId xmlns:a16="http://schemas.microsoft.com/office/drawing/2014/main" id="{B329D074-7703-5DBE-91DF-095946017187}"/>
              </a:ext>
            </a:extLst>
          </p:cNvPr>
          <p:cNvSpPr txBox="1"/>
          <p:nvPr/>
        </p:nvSpPr>
        <p:spPr>
          <a:xfrm>
            <a:off x="2796119" y="1849603"/>
            <a:ext cx="6442710" cy="461665"/>
          </a:xfrm>
          <a:prstGeom prst="rect">
            <a:avLst/>
          </a:prstGeom>
          <a:noFill/>
        </p:spPr>
        <p:txBody>
          <a:bodyPr wrap="square">
            <a:spAutoFit/>
          </a:bodyPr>
          <a:lstStyle/>
          <a:p>
            <a:pPr algn="ctr"/>
            <a:r>
              <a:rPr lang="en-US" altLang="zh-CN" dirty="0">
                <a:latin typeface="Georgia" panose="02040502050405020303" pitchFamily="18" charset="0"/>
              </a:rPr>
              <a:t>Find</a:t>
            </a:r>
            <a:r>
              <a:rPr lang="en-US" altLang="zh-CN" sz="2400" b="1" dirty="0">
                <a:solidFill>
                  <a:srgbClr val="FF0000"/>
                </a:solidFill>
                <a:latin typeface="Georgia" panose="02040502050405020303" pitchFamily="18" charset="0"/>
              </a:rPr>
              <a:t> 140 genes</a:t>
            </a:r>
            <a:r>
              <a:rPr lang="en-US" altLang="zh-CN" dirty="0">
                <a:latin typeface="Georgia" panose="02040502050405020303" pitchFamily="18" charset="0"/>
              </a:rPr>
              <a:t> related to absence of an external tail</a:t>
            </a:r>
            <a:endParaRPr lang="zh-CN" altLang="en-US" dirty="0">
              <a:latin typeface="Georgia" panose="02040502050405020303" pitchFamily="18" charset="0"/>
            </a:endParaRPr>
          </a:p>
        </p:txBody>
      </p:sp>
      <p:pic>
        <p:nvPicPr>
          <p:cNvPr id="18" name="图片 17">
            <a:extLst>
              <a:ext uri="{FF2B5EF4-FFF2-40B4-BE49-F238E27FC236}">
                <a16:creationId xmlns:a16="http://schemas.microsoft.com/office/drawing/2014/main" id="{30F5038A-DD6B-246F-E05E-E725BC5B81DD}"/>
              </a:ext>
            </a:extLst>
          </p:cNvPr>
          <p:cNvPicPr>
            <a:picLocks noChangeAspect="1"/>
          </p:cNvPicPr>
          <p:nvPr/>
        </p:nvPicPr>
        <p:blipFill>
          <a:blip r:embed="rId3"/>
          <a:stretch>
            <a:fillRect/>
          </a:stretch>
        </p:blipFill>
        <p:spPr>
          <a:xfrm>
            <a:off x="3604931" y="1110594"/>
            <a:ext cx="4825086" cy="576343"/>
          </a:xfrm>
          <a:prstGeom prst="rect">
            <a:avLst/>
          </a:prstGeom>
        </p:spPr>
      </p:pic>
      <p:sp>
        <p:nvSpPr>
          <p:cNvPr id="20" name="文本框 19">
            <a:extLst>
              <a:ext uri="{FF2B5EF4-FFF2-40B4-BE49-F238E27FC236}">
                <a16:creationId xmlns:a16="http://schemas.microsoft.com/office/drawing/2014/main" id="{EA432CAA-73A9-E5F1-B6E4-261D3AFA4304}"/>
              </a:ext>
            </a:extLst>
          </p:cNvPr>
          <p:cNvSpPr txBox="1"/>
          <p:nvPr/>
        </p:nvSpPr>
        <p:spPr>
          <a:xfrm>
            <a:off x="528320" y="3412819"/>
            <a:ext cx="11135357" cy="769441"/>
          </a:xfrm>
          <a:prstGeom prst="rect">
            <a:avLst/>
          </a:prstGeom>
          <a:noFill/>
        </p:spPr>
        <p:txBody>
          <a:bodyPr wrap="square">
            <a:spAutoFit/>
          </a:bodyPr>
          <a:lstStyle/>
          <a:p>
            <a:pPr algn="ctr"/>
            <a:r>
              <a:rPr lang="en-US" altLang="zh-CN" sz="2000" b="1" dirty="0">
                <a:latin typeface="Georgia" panose="02040502050405020303" pitchFamily="18" charset="0"/>
              </a:rPr>
              <a:t>Multiz30way alignment</a:t>
            </a:r>
            <a:r>
              <a:rPr lang="en-US" altLang="zh-CN" dirty="0">
                <a:latin typeface="Georgia" panose="02040502050405020303" pitchFamily="18" charset="0"/>
              </a:rPr>
              <a:t>: genomic sequences of six hominoid species &amp; two non-hominoid species, find </a:t>
            </a:r>
            <a:r>
              <a:rPr lang="en-US" altLang="zh-CN" sz="2400" b="1" i="0" dirty="0">
                <a:solidFill>
                  <a:srgbClr val="FF0000"/>
                </a:solidFill>
                <a:effectLst/>
                <a:highlight>
                  <a:srgbClr val="FFFFFF"/>
                </a:highlight>
                <a:latin typeface="Georgia" panose="02040502050405020303" pitchFamily="18" charset="0"/>
              </a:rPr>
              <a:t>Hominoid-specific variants</a:t>
            </a:r>
            <a:endParaRPr lang="zh-CN" altLang="en-US" b="1" dirty="0">
              <a:solidFill>
                <a:srgbClr val="FF0000"/>
              </a:solidFill>
              <a:latin typeface="Georgia" panose="02040502050405020303" pitchFamily="18" charset="0"/>
            </a:endParaRPr>
          </a:p>
        </p:txBody>
      </p:sp>
      <p:sp>
        <p:nvSpPr>
          <p:cNvPr id="21" name="箭头: 下 20">
            <a:extLst>
              <a:ext uri="{FF2B5EF4-FFF2-40B4-BE49-F238E27FC236}">
                <a16:creationId xmlns:a16="http://schemas.microsoft.com/office/drawing/2014/main" id="{661882E0-29EA-2CB2-0A11-B9C91D83219C}"/>
              </a:ext>
            </a:extLst>
          </p:cNvPr>
          <p:cNvSpPr/>
          <p:nvPr/>
        </p:nvSpPr>
        <p:spPr>
          <a:xfrm>
            <a:off x="5697434" y="2589426"/>
            <a:ext cx="640080" cy="545235"/>
          </a:xfrm>
          <a:prstGeom prst="downArrow">
            <a:avLst/>
          </a:prstGeom>
          <a:solidFill>
            <a:schemeClr val="accent6">
              <a:lumMod val="40000"/>
              <a:lumOff val="60000"/>
            </a:schemeClr>
          </a:solidFill>
          <a:ln w="38100">
            <a:solidFill>
              <a:srgbClr val="0A28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A1347167-63E4-2A15-6ECC-BE919C62A2BA}"/>
              </a:ext>
            </a:extLst>
          </p:cNvPr>
          <p:cNvSpPr txBox="1"/>
          <p:nvPr/>
        </p:nvSpPr>
        <p:spPr>
          <a:xfrm>
            <a:off x="1244231" y="5283811"/>
            <a:ext cx="9546483" cy="400110"/>
          </a:xfrm>
          <a:prstGeom prst="rect">
            <a:avLst/>
          </a:prstGeom>
          <a:noFill/>
        </p:spPr>
        <p:txBody>
          <a:bodyPr wrap="square">
            <a:spAutoFit/>
          </a:bodyPr>
          <a:lstStyle/>
          <a:p>
            <a:pPr algn="ctr"/>
            <a:r>
              <a:rPr lang="en-US" altLang="zh-CN" sz="2000" b="1" i="0" dirty="0">
                <a:solidFill>
                  <a:srgbClr val="222222"/>
                </a:solidFill>
                <a:effectLst/>
                <a:highlight>
                  <a:srgbClr val="FFFFFF"/>
                </a:highlight>
                <a:latin typeface="Georgia" panose="02040502050405020303" pitchFamily="18" charset="0"/>
              </a:rPr>
              <a:t>1</a:t>
            </a:r>
            <a:r>
              <a:rPr lang="en-US" altLang="zh-CN" sz="2000" b="1" i="0" baseline="30000" dirty="0">
                <a:solidFill>
                  <a:srgbClr val="222222"/>
                </a:solidFill>
                <a:effectLst/>
                <a:highlight>
                  <a:srgbClr val="FFFFFF"/>
                </a:highlight>
                <a:latin typeface="Georgia" panose="02040502050405020303" pitchFamily="18" charset="0"/>
              </a:rPr>
              <a:t>st</a:t>
            </a:r>
            <a:r>
              <a:rPr lang="en-US" altLang="zh-CN" sz="2000" b="1" i="0" dirty="0">
                <a:solidFill>
                  <a:srgbClr val="222222"/>
                </a:solidFill>
                <a:effectLst/>
                <a:highlight>
                  <a:srgbClr val="FFFFFF"/>
                </a:highlight>
                <a:latin typeface="Georgia" panose="02040502050405020303" pitchFamily="18" charset="0"/>
              </a:rPr>
              <a:t> Candidates</a:t>
            </a:r>
            <a:r>
              <a:rPr lang="en-US" altLang="zh-CN" sz="2000" i="0" dirty="0">
                <a:solidFill>
                  <a:srgbClr val="222222"/>
                </a:solidFill>
                <a:effectLst/>
                <a:highlight>
                  <a:srgbClr val="FFFFFF"/>
                </a:highlight>
                <a:latin typeface="Georgia" panose="02040502050405020303" pitchFamily="18" charset="0"/>
              </a:rPr>
              <a:t>: ~85,000 SNVs</a:t>
            </a:r>
            <a:r>
              <a:rPr lang="en-US" altLang="zh-CN" sz="2000" dirty="0">
                <a:solidFill>
                  <a:srgbClr val="222222"/>
                </a:solidFill>
                <a:highlight>
                  <a:srgbClr val="FFFFFF"/>
                </a:highlight>
                <a:latin typeface="Georgia" panose="02040502050405020303" pitchFamily="18" charset="0"/>
              </a:rPr>
              <a:t> &amp;</a:t>
            </a:r>
            <a:r>
              <a:rPr lang="en-US" altLang="zh-CN" sz="2000" i="0" dirty="0">
                <a:solidFill>
                  <a:srgbClr val="222222"/>
                </a:solidFill>
                <a:effectLst/>
                <a:highlight>
                  <a:srgbClr val="FFFFFF"/>
                </a:highlight>
                <a:latin typeface="Georgia" panose="02040502050405020303" pitchFamily="18" charset="0"/>
              </a:rPr>
              <a:t> ~14,000 insertions &amp; ~5,500 deletions</a:t>
            </a:r>
            <a:endParaRPr lang="zh-CN" altLang="en-US" dirty="0">
              <a:latin typeface="Georgia" panose="02040502050405020303" pitchFamily="18" charset="0"/>
            </a:endParaRPr>
          </a:p>
        </p:txBody>
      </p:sp>
      <p:sp>
        <p:nvSpPr>
          <p:cNvPr id="24" name="箭头: 下 23">
            <a:extLst>
              <a:ext uri="{FF2B5EF4-FFF2-40B4-BE49-F238E27FC236}">
                <a16:creationId xmlns:a16="http://schemas.microsoft.com/office/drawing/2014/main" id="{0B4DB8BF-4E2E-AA26-B603-6964E60BFFF8}"/>
              </a:ext>
            </a:extLst>
          </p:cNvPr>
          <p:cNvSpPr/>
          <p:nvPr/>
        </p:nvSpPr>
        <p:spPr>
          <a:xfrm>
            <a:off x="5697433" y="4460418"/>
            <a:ext cx="640080" cy="545235"/>
          </a:xfrm>
          <a:prstGeom prst="downArrow">
            <a:avLst/>
          </a:prstGeom>
          <a:solidFill>
            <a:schemeClr val="accent6">
              <a:lumMod val="40000"/>
              <a:lumOff val="60000"/>
            </a:schemeClr>
          </a:solidFill>
          <a:ln w="38100">
            <a:solidFill>
              <a:srgbClr val="0A28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067896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A hominoid-specific intronic </a:t>
            </a:r>
            <a:r>
              <a:rPr lang="en-US" altLang="zh-CN" b="1" dirty="0" err="1">
                <a:solidFill>
                  <a:srgbClr val="1A4602"/>
                </a:solidFill>
                <a:latin typeface="Georgia" panose="02040502050405020303" pitchFamily="18" charset="0"/>
              </a:rPr>
              <a:t>AluY</a:t>
            </a:r>
            <a:r>
              <a:rPr lang="en-US" altLang="zh-CN" b="1" dirty="0">
                <a:solidFill>
                  <a:srgbClr val="1A4602"/>
                </a:solidFill>
                <a:latin typeface="Georgia" panose="02040502050405020303" pitchFamily="18" charset="0"/>
              </a:rPr>
              <a:t> in TBXT</a:t>
            </a:r>
          </a:p>
        </p:txBody>
      </p:sp>
      <p:sp>
        <p:nvSpPr>
          <p:cNvPr id="7" name="文本框 6">
            <a:extLst>
              <a:ext uri="{FF2B5EF4-FFF2-40B4-BE49-F238E27FC236}">
                <a16:creationId xmlns:a16="http://schemas.microsoft.com/office/drawing/2014/main" id="{9291671C-9BD6-702F-D25E-0525527ECDB0}"/>
              </a:ext>
            </a:extLst>
          </p:cNvPr>
          <p:cNvSpPr txBox="1"/>
          <p:nvPr/>
        </p:nvSpPr>
        <p:spPr>
          <a:xfrm>
            <a:off x="2045858" y="3891077"/>
            <a:ext cx="8100271" cy="738664"/>
          </a:xfrm>
          <a:prstGeom prst="rect">
            <a:avLst/>
          </a:prstGeom>
          <a:noFill/>
        </p:spPr>
        <p:txBody>
          <a:bodyPr wrap="square">
            <a:spAutoFit/>
          </a:bodyPr>
          <a:lstStyle/>
          <a:p>
            <a:pPr algn="ctr"/>
            <a:r>
              <a:rPr lang="en-US" altLang="zh-CN" b="1" i="0" dirty="0">
                <a:solidFill>
                  <a:srgbClr val="222222"/>
                </a:solidFill>
                <a:effectLst/>
                <a:highlight>
                  <a:srgbClr val="FFFFFF"/>
                </a:highlight>
                <a:latin typeface="Georgia" panose="02040502050405020303" pitchFamily="18" charset="0"/>
              </a:rPr>
              <a:t>UCSC Genome Browser Comparative Genomics module</a:t>
            </a:r>
            <a:r>
              <a:rPr lang="en-US" altLang="zh-CN" b="0" i="0" dirty="0">
                <a:solidFill>
                  <a:srgbClr val="222222"/>
                </a:solidFill>
                <a:effectLst/>
                <a:highlight>
                  <a:srgbClr val="FFFFFF"/>
                </a:highlight>
                <a:latin typeface="Georgia" panose="02040502050405020303" pitchFamily="18" charset="0"/>
              </a:rPr>
              <a:t>: </a:t>
            </a:r>
          </a:p>
          <a:p>
            <a:pPr algn="ctr"/>
            <a:r>
              <a:rPr lang="en-US" altLang="zh-CN" sz="2400" b="1" i="0" dirty="0">
                <a:solidFill>
                  <a:srgbClr val="FF0000"/>
                </a:solidFill>
                <a:effectLst/>
                <a:highlight>
                  <a:srgbClr val="FFFFFF"/>
                </a:highlight>
                <a:latin typeface="Georgia" panose="02040502050405020303" pitchFamily="18" charset="0"/>
              </a:rPr>
              <a:t>exclude</a:t>
            </a:r>
            <a:r>
              <a:rPr lang="en-US" altLang="zh-CN" b="0" i="0" dirty="0">
                <a:solidFill>
                  <a:srgbClr val="222222"/>
                </a:solidFill>
                <a:effectLst/>
                <a:highlight>
                  <a:srgbClr val="FFFFFF"/>
                </a:highlight>
                <a:latin typeface="Georgia" panose="02040502050405020303" pitchFamily="18" charset="0"/>
              </a:rPr>
              <a:t> three kinds of “</a:t>
            </a:r>
            <a:r>
              <a:rPr lang="en-US" altLang="zh-CN" sz="2400" b="1" i="0" dirty="0">
                <a:solidFill>
                  <a:srgbClr val="FF0000"/>
                </a:solidFill>
                <a:effectLst/>
                <a:highlight>
                  <a:srgbClr val="FFFFFF"/>
                </a:highlight>
                <a:latin typeface="Georgia" panose="02040502050405020303" pitchFamily="18" charset="0"/>
              </a:rPr>
              <a:t>fate tail-loss candidates</a:t>
            </a:r>
            <a:r>
              <a:rPr lang="en-US" altLang="zh-CN" b="0" i="0" dirty="0">
                <a:solidFill>
                  <a:srgbClr val="222222"/>
                </a:solidFill>
                <a:effectLst/>
                <a:highlight>
                  <a:srgbClr val="FFFFFF"/>
                </a:highlight>
                <a:latin typeface="Georgia" panose="02040502050405020303" pitchFamily="18" charset="0"/>
              </a:rPr>
              <a:t>”</a:t>
            </a:r>
            <a:endParaRPr lang="zh-CN" altLang="en-US" dirty="0">
              <a:latin typeface="Georgia" panose="02040502050405020303" pitchFamily="18" charset="0"/>
            </a:endParaRPr>
          </a:p>
        </p:txBody>
      </p:sp>
      <p:sp>
        <p:nvSpPr>
          <p:cNvPr id="10" name="文本框 9">
            <a:extLst>
              <a:ext uri="{FF2B5EF4-FFF2-40B4-BE49-F238E27FC236}">
                <a16:creationId xmlns:a16="http://schemas.microsoft.com/office/drawing/2014/main" id="{164F2374-E5C5-9002-D79F-C010DEA3CA9A}"/>
              </a:ext>
            </a:extLst>
          </p:cNvPr>
          <p:cNvSpPr txBox="1"/>
          <p:nvPr/>
        </p:nvSpPr>
        <p:spPr>
          <a:xfrm>
            <a:off x="2045858" y="2193238"/>
            <a:ext cx="8100271" cy="738664"/>
          </a:xfrm>
          <a:prstGeom prst="rect">
            <a:avLst/>
          </a:prstGeom>
          <a:noFill/>
        </p:spPr>
        <p:txBody>
          <a:bodyPr wrap="square">
            <a:spAutoFit/>
          </a:bodyPr>
          <a:lstStyle/>
          <a:p>
            <a:pPr algn="ctr"/>
            <a:r>
              <a:rPr lang="en-US" altLang="zh-CN" sz="2000" b="1" i="0" dirty="0" err="1">
                <a:solidFill>
                  <a:srgbClr val="222222"/>
                </a:solidFill>
                <a:effectLst/>
                <a:highlight>
                  <a:srgbClr val="FFFFFF"/>
                </a:highlight>
                <a:latin typeface="Georgia" panose="02040502050405020303" pitchFamily="18" charset="0"/>
              </a:rPr>
              <a:t>Ensembl</a:t>
            </a:r>
            <a:r>
              <a:rPr lang="en-US" altLang="zh-CN" sz="2000" b="1" i="0" dirty="0">
                <a:solidFill>
                  <a:srgbClr val="222222"/>
                </a:solidFill>
                <a:effectLst/>
                <a:highlight>
                  <a:srgbClr val="FFFFFF"/>
                </a:highlight>
                <a:latin typeface="Georgia" panose="02040502050405020303" pitchFamily="18" charset="0"/>
              </a:rPr>
              <a:t> variant effect predictor</a:t>
            </a:r>
            <a:r>
              <a:rPr lang="en-US" altLang="zh-CN" b="0" i="0" dirty="0">
                <a:solidFill>
                  <a:srgbClr val="222222"/>
                </a:solidFill>
                <a:effectLst/>
                <a:highlight>
                  <a:srgbClr val="FFFFFF"/>
                </a:highlight>
                <a:latin typeface="Georgia" panose="02040502050405020303" pitchFamily="18" charset="0"/>
              </a:rPr>
              <a:t>: infer the “</a:t>
            </a:r>
            <a:r>
              <a:rPr lang="en-US" altLang="zh-CN" sz="2400" b="1" i="0" dirty="0">
                <a:solidFill>
                  <a:srgbClr val="FF0000"/>
                </a:solidFill>
                <a:effectLst/>
                <a:highlight>
                  <a:srgbClr val="FFFFFF"/>
                </a:highlight>
                <a:latin typeface="Georgia" panose="02040502050405020303" pitchFamily="18" charset="0"/>
              </a:rPr>
              <a:t>real variants</a:t>
            </a:r>
            <a:r>
              <a:rPr lang="en-US" altLang="zh-CN" b="0" i="0" dirty="0">
                <a:solidFill>
                  <a:srgbClr val="222222"/>
                </a:solidFill>
                <a:effectLst/>
                <a:highlight>
                  <a:srgbClr val="FFFFFF"/>
                </a:highlight>
                <a:latin typeface="Georgia" panose="02040502050405020303" pitchFamily="18" charset="0"/>
              </a:rPr>
              <a:t>” which may truly</a:t>
            </a:r>
            <a:r>
              <a:rPr lang="en-US" altLang="zh-CN" dirty="0">
                <a:solidFill>
                  <a:srgbClr val="222222"/>
                </a:solidFill>
                <a:highlight>
                  <a:srgbClr val="FFFFFF"/>
                </a:highlight>
                <a:latin typeface="Georgia" panose="02040502050405020303" pitchFamily="18" charset="0"/>
              </a:rPr>
              <a:t> </a:t>
            </a:r>
            <a:r>
              <a:rPr lang="en-US" altLang="zh-CN" b="0" i="0" dirty="0">
                <a:solidFill>
                  <a:srgbClr val="222222"/>
                </a:solidFill>
                <a:effectLst/>
                <a:highlight>
                  <a:srgbClr val="FFFFFF"/>
                </a:highlight>
                <a:latin typeface="Georgia" panose="02040502050405020303" pitchFamily="18" charset="0"/>
              </a:rPr>
              <a:t>have potential functional impact</a:t>
            </a:r>
            <a:endParaRPr lang="zh-CN" altLang="en-US" dirty="0">
              <a:latin typeface="Georgia" panose="02040502050405020303" pitchFamily="18" charset="0"/>
            </a:endParaRPr>
          </a:p>
        </p:txBody>
      </p:sp>
      <p:sp>
        <p:nvSpPr>
          <p:cNvPr id="11" name="文本框 10">
            <a:extLst>
              <a:ext uri="{FF2B5EF4-FFF2-40B4-BE49-F238E27FC236}">
                <a16:creationId xmlns:a16="http://schemas.microsoft.com/office/drawing/2014/main" id="{BF497357-C9A2-2BB8-09AC-270E7E4CF47D}"/>
              </a:ext>
            </a:extLst>
          </p:cNvPr>
          <p:cNvSpPr txBox="1"/>
          <p:nvPr/>
        </p:nvSpPr>
        <p:spPr>
          <a:xfrm>
            <a:off x="4010361" y="970588"/>
            <a:ext cx="4171263" cy="400110"/>
          </a:xfrm>
          <a:prstGeom prst="rect">
            <a:avLst/>
          </a:prstGeom>
          <a:noFill/>
        </p:spPr>
        <p:txBody>
          <a:bodyPr wrap="square">
            <a:spAutoFit/>
          </a:bodyPr>
          <a:lstStyle/>
          <a:p>
            <a:pPr algn="ctr"/>
            <a:r>
              <a:rPr lang="en-US" altLang="zh-CN" sz="2000" b="1" i="0" dirty="0">
                <a:solidFill>
                  <a:srgbClr val="222222"/>
                </a:solidFill>
                <a:effectLst/>
                <a:highlight>
                  <a:srgbClr val="FFFFFF"/>
                </a:highlight>
                <a:latin typeface="Georgia" panose="02040502050405020303" pitchFamily="18" charset="0"/>
              </a:rPr>
              <a:t>1</a:t>
            </a:r>
            <a:r>
              <a:rPr lang="en-US" altLang="zh-CN" sz="2000" b="1" i="0" baseline="30000" dirty="0">
                <a:solidFill>
                  <a:srgbClr val="222222"/>
                </a:solidFill>
                <a:effectLst/>
                <a:highlight>
                  <a:srgbClr val="FFFFFF"/>
                </a:highlight>
                <a:latin typeface="Georgia" panose="02040502050405020303" pitchFamily="18" charset="0"/>
              </a:rPr>
              <a:t>st</a:t>
            </a:r>
            <a:r>
              <a:rPr lang="en-US" altLang="zh-CN" sz="2000" b="1" i="0" dirty="0">
                <a:solidFill>
                  <a:srgbClr val="222222"/>
                </a:solidFill>
                <a:effectLst/>
                <a:highlight>
                  <a:srgbClr val="FFFFFF"/>
                </a:highlight>
                <a:latin typeface="Georgia" panose="02040502050405020303" pitchFamily="18" charset="0"/>
              </a:rPr>
              <a:t> Candidates</a:t>
            </a:r>
            <a:endParaRPr lang="zh-CN" altLang="en-US" dirty="0">
              <a:latin typeface="Georgia" panose="02040502050405020303" pitchFamily="18" charset="0"/>
            </a:endParaRPr>
          </a:p>
        </p:txBody>
      </p:sp>
      <p:sp>
        <p:nvSpPr>
          <p:cNvPr id="12" name="箭头: 下 11">
            <a:extLst>
              <a:ext uri="{FF2B5EF4-FFF2-40B4-BE49-F238E27FC236}">
                <a16:creationId xmlns:a16="http://schemas.microsoft.com/office/drawing/2014/main" id="{793889A5-B3AB-0CE6-306B-5613CD7B33E2}"/>
              </a:ext>
            </a:extLst>
          </p:cNvPr>
          <p:cNvSpPr/>
          <p:nvPr/>
        </p:nvSpPr>
        <p:spPr>
          <a:xfrm>
            <a:off x="5806433" y="1595890"/>
            <a:ext cx="579123" cy="486811"/>
          </a:xfrm>
          <a:prstGeom prst="downArrow">
            <a:avLst/>
          </a:prstGeom>
          <a:solidFill>
            <a:schemeClr val="accent6">
              <a:lumMod val="40000"/>
              <a:lumOff val="60000"/>
            </a:schemeClr>
          </a:solidFill>
          <a:ln w="38100">
            <a:solidFill>
              <a:srgbClr val="0A28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AD7266C9-44FA-4B6C-02E3-6731F2736E39}"/>
              </a:ext>
            </a:extLst>
          </p:cNvPr>
          <p:cNvSpPr txBox="1"/>
          <p:nvPr/>
        </p:nvSpPr>
        <p:spPr>
          <a:xfrm>
            <a:off x="1800216" y="5554622"/>
            <a:ext cx="8591550" cy="461665"/>
          </a:xfrm>
          <a:prstGeom prst="rect">
            <a:avLst/>
          </a:prstGeom>
          <a:noFill/>
        </p:spPr>
        <p:txBody>
          <a:bodyPr wrap="square">
            <a:spAutoFit/>
          </a:bodyPr>
          <a:lstStyle/>
          <a:p>
            <a:pPr algn="ctr"/>
            <a:r>
              <a:rPr lang="en-US" altLang="zh-CN" dirty="0">
                <a:latin typeface="Georgia" panose="02040502050405020303" pitchFamily="18" charset="0"/>
              </a:rPr>
              <a:t>Identified </a:t>
            </a:r>
            <a:r>
              <a:rPr lang="en-US" altLang="zh-CN" sz="2400" b="1" dirty="0">
                <a:solidFill>
                  <a:srgbClr val="FF0000"/>
                </a:solidFill>
                <a:latin typeface="Georgia" panose="02040502050405020303" pitchFamily="18" charset="0"/>
              </a:rPr>
              <a:t>9 variants </a:t>
            </a:r>
            <a:r>
              <a:rPr lang="en-US" altLang="zh-CN" dirty="0">
                <a:latin typeface="Georgia" panose="02040502050405020303" pitchFamily="18" charset="0"/>
              </a:rPr>
              <a:t>as true hominoid-specific coding region mutations</a:t>
            </a:r>
            <a:endParaRPr lang="zh-CN" altLang="en-US" dirty="0">
              <a:latin typeface="Georgia" panose="02040502050405020303" pitchFamily="18" charset="0"/>
            </a:endParaRPr>
          </a:p>
        </p:txBody>
      </p:sp>
      <p:sp>
        <p:nvSpPr>
          <p:cNvPr id="17" name="箭头: 下 16">
            <a:extLst>
              <a:ext uri="{FF2B5EF4-FFF2-40B4-BE49-F238E27FC236}">
                <a16:creationId xmlns:a16="http://schemas.microsoft.com/office/drawing/2014/main" id="{78549491-8FF6-8328-A477-D534FBF25846}"/>
              </a:ext>
            </a:extLst>
          </p:cNvPr>
          <p:cNvSpPr/>
          <p:nvPr/>
        </p:nvSpPr>
        <p:spPr>
          <a:xfrm>
            <a:off x="5806433" y="3157094"/>
            <a:ext cx="579123" cy="486811"/>
          </a:xfrm>
          <a:prstGeom prst="downArrow">
            <a:avLst/>
          </a:prstGeom>
          <a:solidFill>
            <a:schemeClr val="accent6">
              <a:lumMod val="40000"/>
              <a:lumOff val="60000"/>
            </a:schemeClr>
          </a:solidFill>
          <a:ln w="38100">
            <a:solidFill>
              <a:srgbClr val="0A28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箭头: 下 17">
            <a:extLst>
              <a:ext uri="{FF2B5EF4-FFF2-40B4-BE49-F238E27FC236}">
                <a16:creationId xmlns:a16="http://schemas.microsoft.com/office/drawing/2014/main" id="{D7B3DB4B-12EF-578C-2610-B78A02939E56}"/>
              </a:ext>
            </a:extLst>
          </p:cNvPr>
          <p:cNvSpPr/>
          <p:nvPr/>
        </p:nvSpPr>
        <p:spPr>
          <a:xfrm>
            <a:off x="5806430" y="4848776"/>
            <a:ext cx="579123" cy="486811"/>
          </a:xfrm>
          <a:prstGeom prst="downArrow">
            <a:avLst/>
          </a:prstGeom>
          <a:solidFill>
            <a:schemeClr val="accent6">
              <a:lumMod val="40000"/>
              <a:lumOff val="60000"/>
            </a:schemeClr>
          </a:solidFill>
          <a:ln w="38100">
            <a:solidFill>
              <a:srgbClr val="0A28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86262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A hominoid-specific intronic </a:t>
            </a:r>
            <a:r>
              <a:rPr lang="en-US" altLang="zh-CN" b="1" dirty="0" err="1">
                <a:solidFill>
                  <a:srgbClr val="1A4602"/>
                </a:solidFill>
                <a:latin typeface="Georgia" panose="02040502050405020303" pitchFamily="18" charset="0"/>
              </a:rPr>
              <a:t>AluY</a:t>
            </a:r>
            <a:r>
              <a:rPr lang="en-US" altLang="zh-CN" b="1" dirty="0">
                <a:solidFill>
                  <a:srgbClr val="1A4602"/>
                </a:solidFill>
                <a:latin typeface="Georgia" panose="02040502050405020303" pitchFamily="18" charset="0"/>
              </a:rPr>
              <a:t> in TBXT</a:t>
            </a:r>
          </a:p>
        </p:txBody>
      </p:sp>
      <p:sp>
        <p:nvSpPr>
          <p:cNvPr id="7" name="文本框 6">
            <a:extLst>
              <a:ext uri="{FF2B5EF4-FFF2-40B4-BE49-F238E27FC236}">
                <a16:creationId xmlns:a16="http://schemas.microsoft.com/office/drawing/2014/main" id="{36F144CF-2E7F-F9B3-989F-6A7C1D0B3C9B}"/>
              </a:ext>
            </a:extLst>
          </p:cNvPr>
          <p:cNvSpPr txBox="1"/>
          <p:nvPr/>
        </p:nvSpPr>
        <p:spPr>
          <a:xfrm>
            <a:off x="4234815" y="1938781"/>
            <a:ext cx="3722370" cy="646331"/>
          </a:xfrm>
          <a:prstGeom prst="rect">
            <a:avLst/>
          </a:prstGeom>
          <a:noFill/>
        </p:spPr>
        <p:txBody>
          <a:bodyPr wrap="square">
            <a:spAutoFit/>
          </a:bodyPr>
          <a:lstStyle/>
          <a:p>
            <a:pPr algn="ctr"/>
            <a:r>
              <a:rPr lang="en-US" altLang="zh-CN" dirty="0">
                <a:latin typeface="Georgia" panose="02040502050405020303" pitchFamily="18" charset="0"/>
              </a:rPr>
              <a:t>Absence of an External Tail</a:t>
            </a:r>
          </a:p>
          <a:p>
            <a:pPr algn="ctr"/>
            <a:r>
              <a:rPr lang="en-US" altLang="zh-CN" dirty="0">
                <a:latin typeface="Georgia" panose="02040502050405020303" pitchFamily="18" charset="0"/>
              </a:rPr>
              <a:t>(absent tail, vestigial tail, short tail)</a:t>
            </a:r>
            <a:endParaRPr lang="zh-CN" altLang="en-US" dirty="0">
              <a:latin typeface="Georgia" panose="02040502050405020303" pitchFamily="18" charset="0"/>
            </a:endParaRPr>
          </a:p>
        </p:txBody>
      </p:sp>
      <p:sp>
        <p:nvSpPr>
          <p:cNvPr id="13" name="文本框 12">
            <a:extLst>
              <a:ext uri="{FF2B5EF4-FFF2-40B4-BE49-F238E27FC236}">
                <a16:creationId xmlns:a16="http://schemas.microsoft.com/office/drawing/2014/main" id="{4CB046C3-BFAE-0A43-80A4-21449004C955}"/>
              </a:ext>
            </a:extLst>
          </p:cNvPr>
          <p:cNvSpPr txBox="1"/>
          <p:nvPr/>
        </p:nvSpPr>
        <p:spPr>
          <a:xfrm>
            <a:off x="1830463" y="5267426"/>
            <a:ext cx="8596995" cy="461665"/>
          </a:xfrm>
          <a:prstGeom prst="rect">
            <a:avLst/>
          </a:prstGeom>
          <a:noFill/>
        </p:spPr>
        <p:txBody>
          <a:bodyPr wrap="square">
            <a:spAutoFit/>
          </a:bodyPr>
          <a:lstStyle/>
          <a:p>
            <a:pPr algn="ctr"/>
            <a:r>
              <a:rPr lang="en-US" altLang="zh-CN" sz="2000" dirty="0">
                <a:latin typeface="Georgia" panose="02040502050405020303" pitchFamily="18" charset="0"/>
              </a:rPr>
              <a:t>Recognize an </a:t>
            </a:r>
            <a:r>
              <a:rPr lang="en-US" altLang="zh-CN" sz="2400" b="1" dirty="0" err="1">
                <a:solidFill>
                  <a:srgbClr val="FF0000"/>
                </a:solidFill>
                <a:latin typeface="Georgia" panose="02040502050405020303" pitchFamily="18" charset="0"/>
              </a:rPr>
              <a:t>AluY</a:t>
            </a:r>
            <a:r>
              <a:rPr lang="en-US" altLang="zh-CN" sz="2400" b="1" dirty="0">
                <a:solidFill>
                  <a:srgbClr val="FF0000"/>
                </a:solidFill>
                <a:latin typeface="Georgia" panose="02040502050405020303" pitchFamily="18" charset="0"/>
              </a:rPr>
              <a:t> element </a:t>
            </a:r>
            <a:r>
              <a:rPr lang="en-US" altLang="zh-CN" sz="2000" dirty="0">
                <a:latin typeface="Georgia" panose="02040502050405020303" pitchFamily="18" charset="0"/>
              </a:rPr>
              <a:t>in the sixth intron of the </a:t>
            </a:r>
            <a:r>
              <a:rPr lang="en-US" altLang="zh-CN" sz="2400" b="1" dirty="0">
                <a:solidFill>
                  <a:srgbClr val="FF0000"/>
                </a:solidFill>
                <a:latin typeface="Georgia" panose="02040502050405020303" pitchFamily="18" charset="0"/>
              </a:rPr>
              <a:t>TBXT gene</a:t>
            </a:r>
            <a:endParaRPr lang="zh-CN" altLang="en-US" sz="2000" b="1" dirty="0">
              <a:solidFill>
                <a:srgbClr val="FF0000"/>
              </a:solidFill>
              <a:latin typeface="Georgia" panose="02040502050405020303" pitchFamily="18" charset="0"/>
            </a:endParaRPr>
          </a:p>
        </p:txBody>
      </p:sp>
      <p:sp>
        <p:nvSpPr>
          <p:cNvPr id="15" name="文本框 14">
            <a:extLst>
              <a:ext uri="{FF2B5EF4-FFF2-40B4-BE49-F238E27FC236}">
                <a16:creationId xmlns:a16="http://schemas.microsoft.com/office/drawing/2014/main" id="{8DACE7E0-88D7-9326-3B7F-7F6EDB00107D}"/>
              </a:ext>
            </a:extLst>
          </p:cNvPr>
          <p:cNvSpPr txBox="1"/>
          <p:nvPr/>
        </p:nvSpPr>
        <p:spPr>
          <a:xfrm>
            <a:off x="4482464" y="3554606"/>
            <a:ext cx="3227070" cy="461665"/>
          </a:xfrm>
          <a:prstGeom prst="rect">
            <a:avLst/>
          </a:prstGeom>
          <a:noFill/>
        </p:spPr>
        <p:txBody>
          <a:bodyPr wrap="square">
            <a:spAutoFit/>
          </a:bodyPr>
          <a:lstStyle/>
          <a:p>
            <a:pPr algn="ctr"/>
            <a:r>
              <a:rPr lang="en-US" altLang="zh-CN" sz="2400" b="1" dirty="0">
                <a:solidFill>
                  <a:srgbClr val="FF0000"/>
                </a:solidFill>
                <a:latin typeface="Georgia" panose="02040502050405020303" pitchFamily="18" charset="0"/>
              </a:rPr>
              <a:t>Tail Development</a:t>
            </a:r>
            <a:endParaRPr lang="zh-CN" altLang="en-US" sz="2400" b="1" dirty="0">
              <a:solidFill>
                <a:srgbClr val="FF0000"/>
              </a:solidFill>
              <a:latin typeface="Georgia" panose="02040502050405020303" pitchFamily="18" charset="0"/>
            </a:endParaRPr>
          </a:p>
        </p:txBody>
      </p:sp>
      <p:sp>
        <p:nvSpPr>
          <p:cNvPr id="16" name="箭头: 下 15">
            <a:extLst>
              <a:ext uri="{FF2B5EF4-FFF2-40B4-BE49-F238E27FC236}">
                <a16:creationId xmlns:a16="http://schemas.microsoft.com/office/drawing/2014/main" id="{090FE7EB-C7E6-E80E-D5A6-7E3B8D418052}"/>
              </a:ext>
            </a:extLst>
          </p:cNvPr>
          <p:cNvSpPr/>
          <p:nvPr/>
        </p:nvSpPr>
        <p:spPr>
          <a:xfrm>
            <a:off x="5806438" y="2878890"/>
            <a:ext cx="579123" cy="486811"/>
          </a:xfrm>
          <a:prstGeom prst="downArrow">
            <a:avLst/>
          </a:prstGeom>
          <a:solidFill>
            <a:schemeClr val="accent6">
              <a:lumMod val="40000"/>
              <a:lumOff val="60000"/>
            </a:schemeClr>
          </a:solidFill>
          <a:ln w="38100">
            <a:solidFill>
              <a:srgbClr val="0A28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箭头: 下 31">
            <a:extLst>
              <a:ext uri="{FF2B5EF4-FFF2-40B4-BE49-F238E27FC236}">
                <a16:creationId xmlns:a16="http://schemas.microsoft.com/office/drawing/2014/main" id="{8C53CABA-D6B3-8238-A807-F2FFFBBD4204}"/>
              </a:ext>
            </a:extLst>
          </p:cNvPr>
          <p:cNvSpPr/>
          <p:nvPr/>
        </p:nvSpPr>
        <p:spPr>
          <a:xfrm>
            <a:off x="5806437" y="4331753"/>
            <a:ext cx="579123" cy="486811"/>
          </a:xfrm>
          <a:prstGeom prst="downArrow">
            <a:avLst/>
          </a:prstGeom>
          <a:solidFill>
            <a:schemeClr val="accent6">
              <a:lumMod val="40000"/>
              <a:lumOff val="60000"/>
            </a:schemeClr>
          </a:solidFill>
          <a:ln w="38100">
            <a:solidFill>
              <a:srgbClr val="0A28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a:extLst>
              <a:ext uri="{FF2B5EF4-FFF2-40B4-BE49-F238E27FC236}">
                <a16:creationId xmlns:a16="http://schemas.microsoft.com/office/drawing/2014/main" id="{C00B47DF-27B8-C206-3699-C3BD81F2F3EB}"/>
              </a:ext>
            </a:extLst>
          </p:cNvPr>
          <p:cNvPicPr>
            <a:picLocks noChangeAspect="1"/>
          </p:cNvPicPr>
          <p:nvPr/>
        </p:nvPicPr>
        <p:blipFill>
          <a:blip r:embed="rId3"/>
          <a:stretch>
            <a:fillRect/>
          </a:stretch>
        </p:blipFill>
        <p:spPr>
          <a:xfrm>
            <a:off x="3683455" y="1275319"/>
            <a:ext cx="4825086" cy="576343"/>
          </a:xfrm>
          <a:prstGeom prst="rect">
            <a:avLst/>
          </a:prstGeom>
        </p:spPr>
      </p:pic>
      <p:sp>
        <p:nvSpPr>
          <p:cNvPr id="34" name="矩形 33">
            <a:extLst>
              <a:ext uri="{FF2B5EF4-FFF2-40B4-BE49-F238E27FC236}">
                <a16:creationId xmlns:a16="http://schemas.microsoft.com/office/drawing/2014/main" id="{AE26E161-171E-6960-7625-AECB1EC261D6}"/>
              </a:ext>
            </a:extLst>
          </p:cNvPr>
          <p:cNvSpPr/>
          <p:nvPr/>
        </p:nvSpPr>
        <p:spPr>
          <a:xfrm>
            <a:off x="1646273" y="5132934"/>
            <a:ext cx="8965377" cy="730650"/>
          </a:xfrm>
          <a:prstGeom prst="rect">
            <a:avLst/>
          </a:prstGeom>
          <a:noFill/>
          <a:ln w="28575">
            <a:solidFill>
              <a:srgbClr val="1A4602"/>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33259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Some little stories about </a:t>
            </a:r>
            <a:r>
              <a:rPr lang="en-US" altLang="zh-CN" b="1" dirty="0" err="1">
                <a:solidFill>
                  <a:srgbClr val="1A4602"/>
                </a:solidFill>
                <a:latin typeface="Georgia" panose="02040502050405020303" pitchFamily="18" charset="0"/>
              </a:rPr>
              <a:t>AluY</a:t>
            </a:r>
            <a:r>
              <a:rPr lang="en-US" altLang="zh-CN" b="1" dirty="0">
                <a:solidFill>
                  <a:srgbClr val="1A4602"/>
                </a:solidFill>
                <a:latin typeface="Georgia" panose="02040502050405020303" pitchFamily="18" charset="0"/>
              </a:rPr>
              <a:t> and TBXT gene*</a:t>
            </a:r>
          </a:p>
        </p:txBody>
      </p:sp>
      <p:sp>
        <p:nvSpPr>
          <p:cNvPr id="13" name="文本框 12">
            <a:extLst>
              <a:ext uri="{FF2B5EF4-FFF2-40B4-BE49-F238E27FC236}">
                <a16:creationId xmlns:a16="http://schemas.microsoft.com/office/drawing/2014/main" id="{4CB046C3-BFAE-0A43-80A4-21449004C955}"/>
              </a:ext>
            </a:extLst>
          </p:cNvPr>
          <p:cNvSpPr txBox="1"/>
          <p:nvPr/>
        </p:nvSpPr>
        <p:spPr>
          <a:xfrm>
            <a:off x="1860012" y="754554"/>
            <a:ext cx="8471975" cy="461665"/>
          </a:xfrm>
          <a:prstGeom prst="rect">
            <a:avLst/>
          </a:prstGeom>
          <a:noFill/>
        </p:spPr>
        <p:txBody>
          <a:bodyPr wrap="square">
            <a:spAutoFit/>
          </a:bodyPr>
          <a:lstStyle/>
          <a:p>
            <a:pPr algn="ctr"/>
            <a:r>
              <a:rPr lang="en-US" altLang="zh-CN" sz="2000" dirty="0">
                <a:latin typeface="Georgia" panose="02040502050405020303" pitchFamily="18" charset="0"/>
              </a:rPr>
              <a:t>Recognize an </a:t>
            </a:r>
            <a:r>
              <a:rPr lang="en-US" altLang="zh-CN" sz="2400" b="1" dirty="0" err="1">
                <a:solidFill>
                  <a:srgbClr val="FF0000"/>
                </a:solidFill>
                <a:latin typeface="Georgia" panose="02040502050405020303" pitchFamily="18" charset="0"/>
              </a:rPr>
              <a:t>AluY</a:t>
            </a:r>
            <a:r>
              <a:rPr lang="en-US" altLang="zh-CN" sz="2400" b="1" dirty="0">
                <a:solidFill>
                  <a:srgbClr val="FF0000"/>
                </a:solidFill>
                <a:latin typeface="Georgia" panose="02040502050405020303" pitchFamily="18" charset="0"/>
              </a:rPr>
              <a:t> element </a:t>
            </a:r>
            <a:r>
              <a:rPr lang="en-US" altLang="zh-CN" sz="2000" dirty="0">
                <a:latin typeface="Georgia" panose="02040502050405020303" pitchFamily="18" charset="0"/>
              </a:rPr>
              <a:t>in the sixth intron of the </a:t>
            </a:r>
            <a:r>
              <a:rPr lang="en-US" altLang="zh-CN" sz="2400" b="1" dirty="0">
                <a:solidFill>
                  <a:srgbClr val="FF0000"/>
                </a:solidFill>
                <a:latin typeface="Georgia" panose="02040502050405020303" pitchFamily="18" charset="0"/>
              </a:rPr>
              <a:t>TBXT gene</a:t>
            </a:r>
            <a:endParaRPr lang="zh-CN" altLang="en-US" sz="2000" b="1" dirty="0">
              <a:solidFill>
                <a:srgbClr val="FF0000"/>
              </a:solidFill>
              <a:latin typeface="Georgia" panose="02040502050405020303" pitchFamily="18" charset="0"/>
            </a:endParaRPr>
          </a:p>
        </p:txBody>
      </p:sp>
      <p:pic>
        <p:nvPicPr>
          <p:cNvPr id="14338" name="Picture 2">
            <a:extLst>
              <a:ext uri="{FF2B5EF4-FFF2-40B4-BE49-F238E27FC236}">
                <a16:creationId xmlns:a16="http://schemas.microsoft.com/office/drawing/2014/main" id="{97B0A3C0-2188-32B4-69D6-54CF9F989B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66945" y="2247814"/>
            <a:ext cx="1970079" cy="2534280"/>
          </a:xfrm>
          <a:prstGeom prst="rect">
            <a:avLst/>
          </a:prstGeom>
          <a:noFill/>
          <a:extLst>
            <a:ext uri="{909E8E84-426E-40DD-AFC4-6F175D3DCCD1}">
              <a14:hiddenFill xmlns:a14="http://schemas.microsoft.com/office/drawing/2010/main">
                <a:solidFill>
                  <a:srgbClr val="FFFFFF"/>
                </a:solidFill>
              </a14:hiddenFill>
            </a:ext>
          </a:extLst>
        </p:spPr>
      </p:pic>
      <p:pic>
        <p:nvPicPr>
          <p:cNvPr id="18" name="图片 17">
            <a:extLst>
              <a:ext uri="{FF2B5EF4-FFF2-40B4-BE49-F238E27FC236}">
                <a16:creationId xmlns:a16="http://schemas.microsoft.com/office/drawing/2014/main" id="{D3EDCEF8-5604-A6E2-2F16-773EB6D28E61}"/>
              </a:ext>
            </a:extLst>
          </p:cNvPr>
          <p:cNvPicPr>
            <a:picLocks noChangeAspect="1"/>
          </p:cNvPicPr>
          <p:nvPr/>
        </p:nvPicPr>
        <p:blipFill rotWithShape="1">
          <a:blip r:embed="rId4"/>
          <a:srcRect t="10687" b="6364"/>
          <a:stretch/>
        </p:blipFill>
        <p:spPr>
          <a:xfrm>
            <a:off x="6360650" y="2240377"/>
            <a:ext cx="2010766" cy="2534279"/>
          </a:xfrm>
          <a:prstGeom prst="rect">
            <a:avLst/>
          </a:prstGeom>
        </p:spPr>
      </p:pic>
      <p:sp>
        <p:nvSpPr>
          <p:cNvPr id="22" name="文本框 21">
            <a:extLst>
              <a:ext uri="{FF2B5EF4-FFF2-40B4-BE49-F238E27FC236}">
                <a16:creationId xmlns:a16="http://schemas.microsoft.com/office/drawing/2014/main" id="{09031099-7089-62DD-E70C-EDD02494E671}"/>
              </a:ext>
            </a:extLst>
          </p:cNvPr>
          <p:cNvSpPr txBox="1"/>
          <p:nvPr/>
        </p:nvSpPr>
        <p:spPr>
          <a:xfrm>
            <a:off x="8629441" y="5059287"/>
            <a:ext cx="2245086" cy="338554"/>
          </a:xfrm>
          <a:prstGeom prst="rect">
            <a:avLst/>
          </a:prstGeom>
          <a:noFill/>
        </p:spPr>
        <p:txBody>
          <a:bodyPr wrap="square">
            <a:spAutoFit/>
          </a:bodyPr>
          <a:lstStyle/>
          <a:p>
            <a:pPr algn="ctr"/>
            <a:r>
              <a:rPr lang="en-US" altLang="zh-CN" sz="1600" dirty="0">
                <a:latin typeface="Georgia" panose="02040502050405020303" pitchFamily="18" charset="0"/>
              </a:rPr>
              <a:t>Bernhard Herrmann</a:t>
            </a:r>
            <a:endParaRPr lang="zh-CN" altLang="en-US" sz="1600" dirty="0">
              <a:latin typeface="Georgia" panose="02040502050405020303" pitchFamily="18" charset="0"/>
            </a:endParaRPr>
          </a:p>
        </p:txBody>
      </p:sp>
      <p:sp>
        <p:nvSpPr>
          <p:cNvPr id="26" name="文本框 25">
            <a:extLst>
              <a:ext uri="{FF2B5EF4-FFF2-40B4-BE49-F238E27FC236}">
                <a16:creationId xmlns:a16="http://schemas.microsoft.com/office/drawing/2014/main" id="{1FB01A9E-02B0-EEAB-1EBF-4603F5841962}"/>
              </a:ext>
            </a:extLst>
          </p:cNvPr>
          <p:cNvSpPr txBox="1"/>
          <p:nvPr/>
        </p:nvSpPr>
        <p:spPr>
          <a:xfrm>
            <a:off x="6243490" y="4943774"/>
            <a:ext cx="2245086" cy="584775"/>
          </a:xfrm>
          <a:prstGeom prst="rect">
            <a:avLst/>
          </a:prstGeom>
          <a:noFill/>
        </p:spPr>
        <p:txBody>
          <a:bodyPr wrap="square">
            <a:spAutoFit/>
          </a:bodyPr>
          <a:lstStyle/>
          <a:p>
            <a:pPr algn="ctr"/>
            <a:r>
              <a:rPr lang="en-US" altLang="zh-CN" sz="1600" dirty="0">
                <a:latin typeface="Georgia" panose="02040502050405020303" pitchFamily="18" charset="0"/>
              </a:rPr>
              <a:t>Nadine </a:t>
            </a:r>
            <a:r>
              <a:rPr lang="en-US" altLang="zh-CN" sz="1600" dirty="0" err="1">
                <a:latin typeface="Georgia" panose="02040502050405020303" pitchFamily="18" charset="0"/>
              </a:rPr>
              <a:t>Dobrovolskaıa</a:t>
            </a:r>
            <a:endParaRPr lang="en-US" altLang="zh-CN" sz="1600" dirty="0">
              <a:latin typeface="Georgia" panose="02040502050405020303" pitchFamily="18" charset="0"/>
            </a:endParaRPr>
          </a:p>
          <a:p>
            <a:pPr algn="ctr"/>
            <a:r>
              <a:rPr lang="en-US" altLang="zh-CN" sz="1600" dirty="0" err="1">
                <a:latin typeface="Georgia" panose="02040502050405020303" pitchFamily="18" charset="0"/>
              </a:rPr>
              <a:t>Zavadskaıa</a:t>
            </a:r>
            <a:r>
              <a:rPr lang="en-US" altLang="zh-CN" sz="1600" dirty="0">
                <a:latin typeface="Georgia" panose="02040502050405020303" pitchFamily="18" charset="0"/>
              </a:rPr>
              <a:t> </a:t>
            </a:r>
            <a:endParaRPr lang="zh-CN" altLang="en-US" sz="1600" dirty="0">
              <a:latin typeface="Georgia" panose="02040502050405020303" pitchFamily="18" charset="0"/>
            </a:endParaRPr>
          </a:p>
        </p:txBody>
      </p:sp>
      <p:pic>
        <p:nvPicPr>
          <p:cNvPr id="31" name="图片 30">
            <a:extLst>
              <a:ext uri="{FF2B5EF4-FFF2-40B4-BE49-F238E27FC236}">
                <a16:creationId xmlns:a16="http://schemas.microsoft.com/office/drawing/2014/main" id="{8BF7B1A7-9803-B497-5652-612390C00BC4}"/>
              </a:ext>
            </a:extLst>
          </p:cNvPr>
          <p:cNvPicPr>
            <a:picLocks noChangeAspect="1"/>
          </p:cNvPicPr>
          <p:nvPr/>
        </p:nvPicPr>
        <p:blipFill rotWithShape="1">
          <a:blip r:embed="rId5"/>
          <a:srcRect l="19619"/>
          <a:stretch/>
        </p:blipFill>
        <p:spPr>
          <a:xfrm>
            <a:off x="1440220" y="1320180"/>
            <a:ext cx="4145396" cy="4702335"/>
          </a:xfrm>
          <a:prstGeom prst="rect">
            <a:avLst/>
          </a:prstGeom>
        </p:spPr>
      </p:pic>
      <p:sp>
        <p:nvSpPr>
          <p:cNvPr id="29" name="文本框 28">
            <a:extLst>
              <a:ext uri="{FF2B5EF4-FFF2-40B4-BE49-F238E27FC236}">
                <a16:creationId xmlns:a16="http://schemas.microsoft.com/office/drawing/2014/main" id="{8D2659A7-568F-B0B9-B698-4B665E3305DB}"/>
              </a:ext>
            </a:extLst>
          </p:cNvPr>
          <p:cNvSpPr txBox="1"/>
          <p:nvPr/>
        </p:nvSpPr>
        <p:spPr>
          <a:xfrm>
            <a:off x="1437809" y="5631579"/>
            <a:ext cx="1790624" cy="369332"/>
          </a:xfrm>
          <a:prstGeom prst="rect">
            <a:avLst/>
          </a:prstGeom>
          <a:noFill/>
        </p:spPr>
        <p:txBody>
          <a:bodyPr wrap="square">
            <a:spAutoFit/>
          </a:bodyPr>
          <a:lstStyle/>
          <a:p>
            <a:pPr algn="ctr"/>
            <a:r>
              <a:rPr lang="en-US" altLang="zh-CN" b="1" dirty="0">
                <a:latin typeface="Georgia" panose="02040502050405020303" pitchFamily="18" charset="0"/>
              </a:rPr>
              <a:t>Alu element</a:t>
            </a:r>
            <a:endParaRPr lang="zh-CN" altLang="en-US" b="1" dirty="0">
              <a:latin typeface="Georgia" panose="02040502050405020303" pitchFamily="18" charset="0"/>
            </a:endParaRPr>
          </a:p>
        </p:txBody>
      </p:sp>
      <p:sp>
        <p:nvSpPr>
          <p:cNvPr id="17" name="文本框 16">
            <a:extLst>
              <a:ext uri="{FF2B5EF4-FFF2-40B4-BE49-F238E27FC236}">
                <a16:creationId xmlns:a16="http://schemas.microsoft.com/office/drawing/2014/main" id="{2ED17AEE-529C-56F6-FD1B-F24A8405ECBF}"/>
              </a:ext>
            </a:extLst>
          </p:cNvPr>
          <p:cNvSpPr txBox="1"/>
          <p:nvPr/>
        </p:nvSpPr>
        <p:spPr>
          <a:xfrm>
            <a:off x="6922994" y="5675034"/>
            <a:ext cx="6100482" cy="369332"/>
          </a:xfrm>
          <a:prstGeom prst="rect">
            <a:avLst/>
          </a:prstGeom>
          <a:noFill/>
        </p:spPr>
        <p:txBody>
          <a:bodyPr wrap="square">
            <a:spAutoFit/>
          </a:bodyPr>
          <a:lstStyle/>
          <a:p>
            <a:r>
              <a:rPr lang="zh-CN" altLang="en-US" dirty="0">
                <a:latin typeface="Georgia" panose="02040502050405020303" pitchFamily="18" charset="0"/>
              </a:rPr>
              <a:t>Ukraine                          </a:t>
            </a:r>
            <a:r>
              <a:rPr lang="en-US" altLang="zh-CN" dirty="0">
                <a:latin typeface="Georgia" panose="02040502050405020303" pitchFamily="18" charset="0"/>
              </a:rPr>
              <a:t>Germany</a:t>
            </a:r>
            <a:endParaRPr lang="zh-CN" altLang="en-US" dirty="0">
              <a:latin typeface="Georgia" panose="02040502050405020303" pitchFamily="18" charset="0"/>
            </a:endParaRPr>
          </a:p>
        </p:txBody>
      </p:sp>
      <p:sp>
        <p:nvSpPr>
          <p:cNvPr id="20" name="文本框 19">
            <a:extLst>
              <a:ext uri="{FF2B5EF4-FFF2-40B4-BE49-F238E27FC236}">
                <a16:creationId xmlns:a16="http://schemas.microsoft.com/office/drawing/2014/main" id="{9B0E9A9A-D014-8FF1-4722-25C51B9018BB}"/>
              </a:ext>
            </a:extLst>
          </p:cNvPr>
          <p:cNvSpPr txBox="1"/>
          <p:nvPr/>
        </p:nvSpPr>
        <p:spPr>
          <a:xfrm>
            <a:off x="1457324" y="6022515"/>
            <a:ext cx="4320988" cy="369332"/>
          </a:xfrm>
          <a:prstGeom prst="rect">
            <a:avLst/>
          </a:prstGeom>
          <a:noFill/>
        </p:spPr>
        <p:txBody>
          <a:bodyPr wrap="square">
            <a:spAutoFit/>
          </a:bodyPr>
          <a:lstStyle/>
          <a:p>
            <a:r>
              <a:rPr lang="en-US" altLang="zh-CN" dirty="0">
                <a:latin typeface="Georgia" panose="02040502050405020303" pitchFamily="18" charset="0"/>
              </a:rPr>
              <a:t>(</a:t>
            </a:r>
            <a:r>
              <a:rPr lang="en-US" altLang="zh-CN" dirty="0" err="1">
                <a:latin typeface="Georgia" panose="02040502050405020303" pitchFamily="18" charset="0"/>
              </a:rPr>
              <a:t>Batzer</a:t>
            </a:r>
            <a:r>
              <a:rPr lang="en-US" altLang="zh-CN" dirty="0">
                <a:latin typeface="Georgia" panose="02040502050405020303" pitchFamily="18" charset="0"/>
              </a:rPr>
              <a:t>, M et al, </a:t>
            </a:r>
            <a:r>
              <a:rPr lang="en-US" altLang="zh-CN" i="1" dirty="0">
                <a:latin typeface="Georgia" panose="02040502050405020303" pitchFamily="18" charset="0"/>
              </a:rPr>
              <a:t>Nature reviews</a:t>
            </a:r>
            <a:r>
              <a:rPr lang="en-US" altLang="zh-CN" dirty="0">
                <a:latin typeface="Georgia" panose="02040502050405020303" pitchFamily="18" charset="0"/>
              </a:rPr>
              <a:t>, </a:t>
            </a:r>
            <a:r>
              <a:rPr lang="en-US" altLang="zh-CN" b="1" dirty="0">
                <a:solidFill>
                  <a:srgbClr val="FF0000"/>
                </a:solidFill>
                <a:latin typeface="Georgia" panose="02040502050405020303" pitchFamily="18" charset="0"/>
              </a:rPr>
              <a:t>2002</a:t>
            </a:r>
            <a:r>
              <a:rPr lang="en-US" altLang="zh-CN" dirty="0">
                <a:latin typeface="Georgia" panose="02040502050405020303" pitchFamily="18" charset="0"/>
              </a:rPr>
              <a:t>)</a:t>
            </a:r>
          </a:p>
        </p:txBody>
      </p:sp>
    </p:spTree>
    <p:extLst>
      <p:ext uri="{BB962C8B-B14F-4D97-AF65-F5344CB8AC3E}">
        <p14:creationId xmlns:p14="http://schemas.microsoft.com/office/powerpoint/2010/main" val="17130000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A hominoid-specific intronic </a:t>
            </a:r>
            <a:r>
              <a:rPr lang="en-US" altLang="zh-CN" b="1" dirty="0" err="1">
                <a:solidFill>
                  <a:srgbClr val="1A4602"/>
                </a:solidFill>
                <a:latin typeface="Georgia" panose="02040502050405020303" pitchFamily="18" charset="0"/>
              </a:rPr>
              <a:t>AluY</a:t>
            </a:r>
            <a:r>
              <a:rPr lang="en-US" altLang="zh-CN" b="1" dirty="0">
                <a:solidFill>
                  <a:srgbClr val="1A4602"/>
                </a:solidFill>
                <a:latin typeface="Georgia" panose="02040502050405020303" pitchFamily="18" charset="0"/>
              </a:rPr>
              <a:t> in TBXT</a:t>
            </a:r>
          </a:p>
        </p:txBody>
      </p:sp>
      <p:pic>
        <p:nvPicPr>
          <p:cNvPr id="7" name="图片 6">
            <a:extLst>
              <a:ext uri="{FF2B5EF4-FFF2-40B4-BE49-F238E27FC236}">
                <a16:creationId xmlns:a16="http://schemas.microsoft.com/office/drawing/2014/main" id="{D95A2113-7D7D-4382-0C97-028A3E6DA2CB}"/>
              </a:ext>
            </a:extLst>
          </p:cNvPr>
          <p:cNvPicPr>
            <a:picLocks noChangeAspect="1"/>
          </p:cNvPicPr>
          <p:nvPr/>
        </p:nvPicPr>
        <p:blipFill rotWithShape="1">
          <a:blip r:embed="rId3"/>
          <a:srcRect l="42488" r="20773"/>
          <a:stretch/>
        </p:blipFill>
        <p:spPr>
          <a:xfrm>
            <a:off x="3767738" y="1510547"/>
            <a:ext cx="3785421" cy="3618295"/>
          </a:xfrm>
          <a:prstGeom prst="rect">
            <a:avLst/>
          </a:prstGeom>
        </p:spPr>
      </p:pic>
      <p:pic>
        <p:nvPicPr>
          <p:cNvPr id="12" name="图片 11">
            <a:extLst>
              <a:ext uri="{FF2B5EF4-FFF2-40B4-BE49-F238E27FC236}">
                <a16:creationId xmlns:a16="http://schemas.microsoft.com/office/drawing/2014/main" id="{1E74E054-8FEB-7A67-19BE-B7E246C9D77A}"/>
              </a:ext>
            </a:extLst>
          </p:cNvPr>
          <p:cNvPicPr>
            <a:picLocks noChangeAspect="1"/>
          </p:cNvPicPr>
          <p:nvPr/>
        </p:nvPicPr>
        <p:blipFill rotWithShape="1">
          <a:blip r:embed="rId3"/>
          <a:srcRect r="72589"/>
          <a:stretch/>
        </p:blipFill>
        <p:spPr>
          <a:xfrm>
            <a:off x="506328" y="1510547"/>
            <a:ext cx="2824285" cy="3618295"/>
          </a:xfrm>
          <a:prstGeom prst="rect">
            <a:avLst/>
          </a:prstGeom>
        </p:spPr>
      </p:pic>
      <p:sp>
        <p:nvSpPr>
          <p:cNvPr id="13" name="文本框 12">
            <a:extLst>
              <a:ext uri="{FF2B5EF4-FFF2-40B4-BE49-F238E27FC236}">
                <a16:creationId xmlns:a16="http://schemas.microsoft.com/office/drawing/2014/main" id="{3BD95A12-9E2A-E4DE-B7F4-1D789DC199AB}"/>
              </a:ext>
            </a:extLst>
          </p:cNvPr>
          <p:cNvSpPr txBox="1"/>
          <p:nvPr/>
        </p:nvSpPr>
        <p:spPr>
          <a:xfrm>
            <a:off x="3235053" y="3050384"/>
            <a:ext cx="624343" cy="646331"/>
          </a:xfrm>
          <a:prstGeom prst="rect">
            <a:avLst/>
          </a:prstGeom>
          <a:noFill/>
        </p:spPr>
        <p:txBody>
          <a:bodyPr wrap="square" rtlCol="0">
            <a:spAutoFit/>
          </a:bodyPr>
          <a:lstStyle/>
          <a:p>
            <a:pPr algn="ctr"/>
            <a:r>
              <a:rPr lang="en-US" altLang="zh-CN" sz="3600" b="1" dirty="0"/>
              <a:t>…</a:t>
            </a:r>
            <a:endParaRPr lang="zh-CN" altLang="en-US" sz="3600" b="1" dirty="0"/>
          </a:p>
        </p:txBody>
      </p:sp>
      <p:pic>
        <p:nvPicPr>
          <p:cNvPr id="17" name="图片 16">
            <a:extLst>
              <a:ext uri="{FF2B5EF4-FFF2-40B4-BE49-F238E27FC236}">
                <a16:creationId xmlns:a16="http://schemas.microsoft.com/office/drawing/2014/main" id="{0C4EBDC7-5F7A-2B85-7DB8-7B05741D8DA8}"/>
              </a:ext>
            </a:extLst>
          </p:cNvPr>
          <p:cNvPicPr>
            <a:picLocks noChangeAspect="1"/>
          </p:cNvPicPr>
          <p:nvPr/>
        </p:nvPicPr>
        <p:blipFill>
          <a:blip r:embed="rId4"/>
          <a:stretch>
            <a:fillRect/>
          </a:stretch>
        </p:blipFill>
        <p:spPr>
          <a:xfrm>
            <a:off x="8034869" y="2125561"/>
            <a:ext cx="3304384" cy="2629881"/>
          </a:xfrm>
          <a:prstGeom prst="rect">
            <a:avLst/>
          </a:prstGeom>
        </p:spPr>
      </p:pic>
      <p:sp>
        <p:nvSpPr>
          <p:cNvPr id="21" name="文本框 20">
            <a:extLst>
              <a:ext uri="{FF2B5EF4-FFF2-40B4-BE49-F238E27FC236}">
                <a16:creationId xmlns:a16="http://schemas.microsoft.com/office/drawing/2014/main" id="{5AEBEA84-F0F1-35A5-B287-A877F33110BB}"/>
              </a:ext>
            </a:extLst>
          </p:cNvPr>
          <p:cNvSpPr txBox="1"/>
          <p:nvPr/>
        </p:nvSpPr>
        <p:spPr>
          <a:xfrm>
            <a:off x="8726933" y="4865261"/>
            <a:ext cx="2612320" cy="338554"/>
          </a:xfrm>
          <a:prstGeom prst="rect">
            <a:avLst/>
          </a:prstGeom>
          <a:noFill/>
        </p:spPr>
        <p:txBody>
          <a:bodyPr wrap="square">
            <a:spAutoFit/>
          </a:bodyPr>
          <a:lstStyle/>
          <a:p>
            <a:r>
              <a:rPr lang="en-US" altLang="zh-CN" sz="1600" b="0" i="0" dirty="0">
                <a:solidFill>
                  <a:srgbClr val="212121"/>
                </a:solidFill>
                <a:effectLst/>
                <a:highlight>
                  <a:srgbClr val="FFFFFF"/>
                </a:highlight>
                <a:latin typeface="Georgia" panose="02040502050405020303" pitchFamily="18" charset="0"/>
              </a:rPr>
              <a:t>(Zhang, X </a:t>
            </a:r>
            <a:r>
              <a:rPr lang="en-US" altLang="zh-CN" sz="1600" dirty="0">
                <a:solidFill>
                  <a:srgbClr val="212121"/>
                </a:solidFill>
                <a:highlight>
                  <a:srgbClr val="FFFFFF"/>
                </a:highlight>
                <a:latin typeface="Georgia" panose="02040502050405020303" pitchFamily="18" charset="0"/>
              </a:rPr>
              <a:t>et al, </a:t>
            </a:r>
            <a:r>
              <a:rPr lang="en-US" altLang="zh-CN" sz="1600" i="1" dirty="0">
                <a:latin typeface="Georgia" panose="02040502050405020303" pitchFamily="18" charset="0"/>
              </a:rPr>
              <a:t>Cell</a:t>
            </a:r>
            <a:r>
              <a:rPr lang="en-US" altLang="zh-CN" sz="1600" dirty="0">
                <a:latin typeface="Georgia" panose="02040502050405020303" pitchFamily="18" charset="0"/>
              </a:rPr>
              <a:t>, 2014)</a:t>
            </a:r>
            <a:endParaRPr lang="zh-CN" altLang="en-US" sz="1600" dirty="0">
              <a:latin typeface="Georgia" panose="02040502050405020303" pitchFamily="18" charset="0"/>
            </a:endParaRPr>
          </a:p>
        </p:txBody>
      </p:sp>
      <p:pic>
        <p:nvPicPr>
          <p:cNvPr id="23" name="图片 22">
            <a:extLst>
              <a:ext uri="{FF2B5EF4-FFF2-40B4-BE49-F238E27FC236}">
                <a16:creationId xmlns:a16="http://schemas.microsoft.com/office/drawing/2014/main" id="{5DB6509C-617C-245C-0271-AB47D0E24312}"/>
              </a:ext>
            </a:extLst>
          </p:cNvPr>
          <p:cNvPicPr>
            <a:picLocks noChangeAspect="1"/>
          </p:cNvPicPr>
          <p:nvPr/>
        </p:nvPicPr>
        <p:blipFill>
          <a:blip r:embed="rId5"/>
          <a:stretch>
            <a:fillRect/>
          </a:stretch>
        </p:blipFill>
        <p:spPr>
          <a:xfrm>
            <a:off x="7856524" y="1474650"/>
            <a:ext cx="3661075" cy="542204"/>
          </a:xfrm>
          <a:prstGeom prst="rect">
            <a:avLst/>
          </a:prstGeom>
        </p:spPr>
      </p:pic>
      <p:sp>
        <p:nvSpPr>
          <p:cNvPr id="24" name="文本框 23">
            <a:extLst>
              <a:ext uri="{FF2B5EF4-FFF2-40B4-BE49-F238E27FC236}">
                <a16:creationId xmlns:a16="http://schemas.microsoft.com/office/drawing/2014/main" id="{3C98E7A3-8E02-F001-06B7-A5104588FB0B}"/>
              </a:ext>
            </a:extLst>
          </p:cNvPr>
          <p:cNvSpPr txBox="1"/>
          <p:nvPr/>
        </p:nvSpPr>
        <p:spPr>
          <a:xfrm>
            <a:off x="4633904" y="5288734"/>
            <a:ext cx="2664043" cy="400110"/>
          </a:xfrm>
          <a:prstGeom prst="rect">
            <a:avLst/>
          </a:prstGeom>
          <a:noFill/>
        </p:spPr>
        <p:txBody>
          <a:bodyPr wrap="square" rtlCol="0">
            <a:spAutoFit/>
          </a:bodyPr>
          <a:lstStyle/>
          <a:p>
            <a:r>
              <a:rPr lang="en-US" altLang="zh-CN" sz="2000" b="1" dirty="0">
                <a:latin typeface="Georgia" panose="02040502050405020303" pitchFamily="18" charset="0"/>
              </a:rPr>
              <a:t>AluSx1       </a:t>
            </a:r>
            <a:r>
              <a:rPr lang="en-US" altLang="zh-CN" sz="2000" b="1" dirty="0" err="1">
                <a:latin typeface="Georgia" panose="02040502050405020303" pitchFamily="18" charset="0"/>
              </a:rPr>
              <a:t>AluY</a:t>
            </a:r>
            <a:endParaRPr lang="zh-CN" altLang="en-US" sz="2000" b="1" dirty="0">
              <a:latin typeface="Georgia" panose="02040502050405020303" pitchFamily="18" charset="0"/>
            </a:endParaRPr>
          </a:p>
        </p:txBody>
      </p:sp>
    </p:spTree>
    <p:extLst>
      <p:ext uri="{BB962C8B-B14F-4D97-AF65-F5344CB8AC3E}">
        <p14:creationId xmlns:p14="http://schemas.microsoft.com/office/powerpoint/2010/main" val="1977868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F6C2A88-1BAD-CA27-2AB5-F3CD50BEFADB}"/>
              </a:ext>
            </a:extLst>
          </p:cNvPr>
          <p:cNvSpPr/>
          <p:nvPr/>
        </p:nvSpPr>
        <p:spPr>
          <a:xfrm>
            <a:off x="0" y="6573982"/>
            <a:ext cx="12192000" cy="138545"/>
          </a:xfrm>
          <a:prstGeom prst="rect">
            <a:avLst/>
          </a:prstGeom>
          <a:solidFill>
            <a:srgbClr val="185E27"/>
          </a:solidFill>
          <a:ln>
            <a:solidFill>
              <a:srgbClr val="185E2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空心弧 1">
            <a:extLst>
              <a:ext uri="{FF2B5EF4-FFF2-40B4-BE49-F238E27FC236}">
                <a16:creationId xmlns:a16="http://schemas.microsoft.com/office/drawing/2014/main" id="{E2E5AA5B-65B2-809E-C1D5-B1A3C947B9B4}"/>
              </a:ext>
            </a:extLst>
          </p:cNvPr>
          <p:cNvSpPr/>
          <p:nvPr/>
        </p:nvSpPr>
        <p:spPr>
          <a:xfrm rot="5400000">
            <a:off x="150144" y="6458449"/>
            <a:ext cx="308261" cy="360217"/>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空心弧 2">
            <a:extLst>
              <a:ext uri="{FF2B5EF4-FFF2-40B4-BE49-F238E27FC236}">
                <a16:creationId xmlns:a16="http://schemas.microsoft.com/office/drawing/2014/main" id="{8B4BE6FB-5CF1-1164-3A2D-67B2DF008AAF}"/>
              </a:ext>
            </a:extLst>
          </p:cNvPr>
          <p:cNvSpPr/>
          <p:nvPr/>
        </p:nvSpPr>
        <p:spPr>
          <a:xfrm rot="16200000">
            <a:off x="1303194" y="6472660"/>
            <a:ext cx="308261" cy="331793"/>
          </a:xfrm>
          <a:prstGeom prst="blockArc">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矩形 7">
            <a:extLst>
              <a:ext uri="{FF2B5EF4-FFF2-40B4-BE49-F238E27FC236}">
                <a16:creationId xmlns:a16="http://schemas.microsoft.com/office/drawing/2014/main" id="{AB92B1A4-78F8-A4D2-84CE-838CE40E8EAC}"/>
              </a:ext>
            </a:extLst>
          </p:cNvPr>
          <p:cNvSpPr/>
          <p:nvPr/>
        </p:nvSpPr>
        <p:spPr>
          <a:xfrm>
            <a:off x="412369" y="6524506"/>
            <a:ext cx="951074" cy="228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B216A2-D00F-F738-3E2C-5C44BDC2A577}"/>
              </a:ext>
            </a:extLst>
          </p:cNvPr>
          <p:cNvSpPr txBox="1"/>
          <p:nvPr/>
        </p:nvSpPr>
        <p:spPr>
          <a:xfrm>
            <a:off x="412369" y="6423355"/>
            <a:ext cx="1008224" cy="369332"/>
          </a:xfrm>
          <a:prstGeom prst="rect">
            <a:avLst/>
          </a:prstGeom>
          <a:noFill/>
        </p:spPr>
        <p:txBody>
          <a:bodyPr wrap="square" rtlCol="0">
            <a:spAutoFit/>
          </a:bodyPr>
          <a:lstStyle/>
          <a:p>
            <a:r>
              <a:rPr lang="en-US" altLang="zh-CN" b="1" dirty="0">
                <a:solidFill>
                  <a:srgbClr val="0A2810"/>
                </a:solidFill>
                <a:latin typeface="Georgia" panose="02040502050405020303" pitchFamily="18" charset="0"/>
              </a:rPr>
              <a:t>Result</a:t>
            </a:r>
            <a:endParaRPr lang="zh-CN" altLang="en-US" b="1" dirty="0">
              <a:solidFill>
                <a:srgbClr val="0A2810"/>
              </a:solidFill>
              <a:latin typeface="Georgia" panose="02040502050405020303" pitchFamily="18" charset="0"/>
            </a:endParaRPr>
          </a:p>
        </p:txBody>
      </p:sp>
      <p:sp>
        <p:nvSpPr>
          <p:cNvPr id="5" name="文本框 4">
            <a:extLst>
              <a:ext uri="{FF2B5EF4-FFF2-40B4-BE49-F238E27FC236}">
                <a16:creationId xmlns:a16="http://schemas.microsoft.com/office/drawing/2014/main" id="{474537D4-ECE8-E0C6-38A3-A5280A30D9C9}"/>
              </a:ext>
            </a:extLst>
          </p:cNvPr>
          <p:cNvSpPr txBox="1"/>
          <p:nvPr/>
        </p:nvSpPr>
        <p:spPr>
          <a:xfrm>
            <a:off x="124166" y="145473"/>
            <a:ext cx="6574537" cy="369332"/>
          </a:xfrm>
          <a:prstGeom prst="rect">
            <a:avLst/>
          </a:prstGeom>
          <a:noFill/>
        </p:spPr>
        <p:txBody>
          <a:bodyPr wrap="square">
            <a:spAutoFit/>
          </a:bodyPr>
          <a:lstStyle/>
          <a:p>
            <a:pPr marL="342900" indent="-342900">
              <a:buFont typeface="Arial" panose="020B0604020202020204" pitchFamily="34" charset="0"/>
              <a:buChar char="•"/>
            </a:pPr>
            <a:r>
              <a:rPr lang="en-US" altLang="zh-CN" b="1" dirty="0">
                <a:solidFill>
                  <a:srgbClr val="1A4602"/>
                </a:solidFill>
                <a:latin typeface="Georgia" panose="02040502050405020303" pitchFamily="18" charset="0"/>
              </a:rPr>
              <a:t>A hominoid-specific intronic </a:t>
            </a:r>
            <a:r>
              <a:rPr lang="en-US" altLang="zh-CN" b="1" dirty="0" err="1">
                <a:solidFill>
                  <a:srgbClr val="1A4602"/>
                </a:solidFill>
                <a:latin typeface="Georgia" panose="02040502050405020303" pitchFamily="18" charset="0"/>
              </a:rPr>
              <a:t>AluY</a:t>
            </a:r>
            <a:r>
              <a:rPr lang="en-US" altLang="zh-CN" b="1" dirty="0">
                <a:solidFill>
                  <a:srgbClr val="1A4602"/>
                </a:solidFill>
                <a:latin typeface="Georgia" panose="02040502050405020303" pitchFamily="18" charset="0"/>
              </a:rPr>
              <a:t> in TBXT</a:t>
            </a:r>
          </a:p>
        </p:txBody>
      </p:sp>
      <p:pic>
        <p:nvPicPr>
          <p:cNvPr id="7" name="图片 6">
            <a:extLst>
              <a:ext uri="{FF2B5EF4-FFF2-40B4-BE49-F238E27FC236}">
                <a16:creationId xmlns:a16="http://schemas.microsoft.com/office/drawing/2014/main" id="{571B8300-6561-99E7-CD1A-2F7FAD9A51C0}"/>
              </a:ext>
            </a:extLst>
          </p:cNvPr>
          <p:cNvPicPr>
            <a:picLocks noChangeAspect="1"/>
          </p:cNvPicPr>
          <p:nvPr/>
        </p:nvPicPr>
        <p:blipFill>
          <a:blip r:embed="rId3"/>
          <a:stretch>
            <a:fillRect/>
          </a:stretch>
        </p:blipFill>
        <p:spPr>
          <a:xfrm>
            <a:off x="2287304" y="531665"/>
            <a:ext cx="7272211" cy="5874829"/>
          </a:xfrm>
          <a:prstGeom prst="rect">
            <a:avLst/>
          </a:prstGeom>
        </p:spPr>
      </p:pic>
    </p:spTree>
    <p:extLst>
      <p:ext uri="{BB962C8B-B14F-4D97-AF65-F5344CB8AC3E}">
        <p14:creationId xmlns:p14="http://schemas.microsoft.com/office/powerpoint/2010/main" val="190838624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15224</TotalTime>
  <Words>2077</Words>
  <Application>Microsoft Office PowerPoint</Application>
  <PresentationFormat>宽屏</PresentationFormat>
  <Paragraphs>174</Paragraphs>
  <Slides>21</Slides>
  <Notes>21</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21</vt:i4>
      </vt:variant>
    </vt:vector>
  </HeadingPairs>
  <TitlesOfParts>
    <vt:vector size="36" baseType="lpstr">
      <vt:lpstr>-apple-system</vt:lpstr>
      <vt:lpstr>Harding</vt:lpstr>
      <vt:lpstr>PingFang SC</vt:lpstr>
      <vt:lpstr>Quicksand</vt:lpstr>
      <vt:lpstr>等线</vt:lpstr>
      <vt:lpstr>等线 Light</vt:lpstr>
      <vt:lpstr>汉仪楷体简</vt:lpstr>
      <vt:lpstr>黑体</vt:lpstr>
      <vt:lpstr>Microsoft Yahei</vt:lpstr>
      <vt:lpstr>Microsoft Yahei</vt:lpstr>
      <vt:lpstr>Arial</vt:lpstr>
      <vt:lpstr>Arial Black</vt:lpstr>
      <vt:lpstr>Georgia</vt:lpstr>
      <vt:lpstr>Noto Serif</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昊田 郑</dc:creator>
  <cp:lastModifiedBy>昊田 郑</cp:lastModifiedBy>
  <cp:revision>34</cp:revision>
  <dcterms:created xsi:type="dcterms:W3CDTF">2023-10-21T08:17:32Z</dcterms:created>
  <dcterms:modified xsi:type="dcterms:W3CDTF">2024-04-12T02:20:58Z</dcterms:modified>
</cp:coreProperties>
</file>

<file path=docProps/thumbnail.jpeg>
</file>